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Default Extension="mp3" ContentType="audio/unknown"/>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revisionInfo.xml" ContentType="application/vnd.ms-powerpoint.revisioninfo+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6"/>
  </p:notesMasterIdLst>
  <p:sldIdLst>
    <p:sldId id="440" r:id="rId3"/>
    <p:sldId id="466" r:id="rId4"/>
    <p:sldId id="441" r:id="rId5"/>
    <p:sldId id="472" r:id="rId6"/>
    <p:sldId id="473" r:id="rId7"/>
    <p:sldId id="474" r:id="rId8"/>
    <p:sldId id="443" r:id="rId9"/>
    <p:sldId id="475" r:id="rId10"/>
    <p:sldId id="444" r:id="rId11"/>
    <p:sldId id="469" r:id="rId12"/>
    <p:sldId id="477" r:id="rId13"/>
    <p:sldId id="476" r:id="rId14"/>
    <p:sldId id="453" r:id="rId15"/>
  </p:sldIdLst>
  <p:sldSz cx="12192000" cy="6858000"/>
  <p:notesSz cx="6797675" cy="9926638"/>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3" userDrawn="1">
          <p15:clr>
            <a:srgbClr val="A4A3A4"/>
          </p15:clr>
        </p15:guide>
        <p15:guide id="2" pos="1118" userDrawn="1">
          <p15:clr>
            <a:srgbClr val="A4A3A4"/>
          </p15:clr>
        </p15:guide>
        <p15:guide id="3" pos="1504" userDrawn="1">
          <p15:clr>
            <a:srgbClr val="A4A3A4"/>
          </p15:clr>
        </p15:guide>
        <p15:guide id="4"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80DE8"/>
    <a:srgbClr val="3399FF"/>
    <a:srgbClr val="99CCFF"/>
    <a:srgbClr val="66CCFF"/>
    <a:srgbClr val="FF9900"/>
    <a:srgbClr val="FABE00"/>
    <a:srgbClr val="E2AC00"/>
    <a:srgbClr val="DEA900"/>
    <a:srgbClr val="0066FF"/>
    <a:srgbClr val="FFCC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p:restoredLeft sz="34535" autoAdjust="0"/>
    <p:restoredTop sz="86369" autoAdjust="0"/>
  </p:normalViewPr>
  <p:slideViewPr>
    <p:cSldViewPr snapToGrid="0" showGuides="1">
      <p:cViewPr>
        <p:scale>
          <a:sx n="100" d="100"/>
          <a:sy n="100" d="100"/>
        </p:scale>
        <p:origin x="132" y="6"/>
      </p:cViewPr>
      <p:guideLst>
        <p:guide orient="horz" pos="2183"/>
        <p:guide pos="1118"/>
        <p:guide pos="1504"/>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58" d="100"/>
        <a:sy n="58" d="100"/>
      </p:scale>
      <p:origin x="0" y="0"/>
    </p:cViewPr>
  </p:sorterViewPr>
  <p:notesViewPr>
    <p:cSldViewPr snapToGrid="0">
      <p:cViewPr varScale="1">
        <p:scale>
          <a:sx n="85" d="100"/>
          <a:sy n="85" d="100"/>
        </p:scale>
        <p:origin x="3930" y="7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4" y="1"/>
            <a:ext cx="2945659" cy="498055"/>
          </a:xfrm>
          <a:prstGeom prst="rect">
            <a:avLst/>
          </a:prstGeom>
        </p:spPr>
        <p:txBody>
          <a:bodyPr vert="horz" lIns="91440" tIns="45720" rIns="91440" bIns="45720" rtlCol="0"/>
          <a:lstStyle>
            <a:lvl1pPr algn="r">
              <a:defRPr sz="1200"/>
            </a:lvl1pPr>
          </a:lstStyle>
          <a:p>
            <a:fld id="{E1B10430-E336-462C-948D-B141FAF0B9F3}" type="datetimeFigureOut">
              <a:rPr lang="zh-CN" altLang="en-US" smtClean="0"/>
              <a:pPr/>
              <a:t>2020/10/16</a:t>
            </a:fld>
            <a:endParaRPr lang="zh-CN" altLang="en-US"/>
          </a:p>
        </p:txBody>
      </p:sp>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6E083C92-011B-4FD0-87DD-E6CE42527E81}" type="slidenum">
              <a:rPr lang="zh-CN" altLang="en-US" smtClean="0"/>
              <a:pPr/>
              <a:t>‹#›</a:t>
            </a:fld>
            <a:endParaRPr lang="zh-CN" altLang="en-US"/>
          </a:p>
        </p:txBody>
      </p:sp>
    </p:spTree>
    <p:extLst>
      <p:ext uri="{BB962C8B-B14F-4D97-AF65-F5344CB8AC3E}">
        <p14:creationId xmlns="" xmlns:p14="http://schemas.microsoft.com/office/powerpoint/2010/main" val="1875672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extLst>
      <p:ext uri="{BB962C8B-B14F-4D97-AF65-F5344CB8AC3E}">
        <p14:creationId xmlns="" xmlns:p14="http://schemas.microsoft.com/office/powerpoint/2010/main" val="384416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pPr/>
              <a:t>11</a:t>
            </a:fld>
            <a:endParaRPr lang="zh-CN" altLang="en-US"/>
          </a:p>
        </p:txBody>
      </p:sp>
    </p:spTree>
    <p:extLst>
      <p:ext uri="{BB962C8B-B14F-4D97-AF65-F5344CB8AC3E}">
        <p14:creationId xmlns:p14="http://schemas.microsoft.com/office/powerpoint/2010/main" xmlns="" val="2362997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pPr/>
              <a:t>12</a:t>
            </a:fld>
            <a:endParaRPr lang="zh-CN" altLang="en-US"/>
          </a:p>
        </p:txBody>
      </p:sp>
    </p:spTree>
    <p:extLst>
      <p:ext uri="{BB962C8B-B14F-4D97-AF65-F5344CB8AC3E}">
        <p14:creationId xmlns="" xmlns:p14="http://schemas.microsoft.com/office/powerpoint/2010/main" val="381431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13</a:t>
            </a:fld>
            <a:endParaRPr lang="zh-CN" altLang="en-US" dirty="0"/>
          </a:p>
        </p:txBody>
      </p:sp>
    </p:spTree>
    <p:extLst>
      <p:ext uri="{BB962C8B-B14F-4D97-AF65-F5344CB8AC3E}">
        <p14:creationId xmlns="" xmlns:p14="http://schemas.microsoft.com/office/powerpoint/2010/main" val="2987263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pPr/>
              <a:t>2</a:t>
            </a:fld>
            <a:endParaRPr lang="zh-CN" altLang="en-US"/>
          </a:p>
        </p:txBody>
      </p:sp>
    </p:spTree>
    <p:extLst>
      <p:ext uri="{BB962C8B-B14F-4D97-AF65-F5344CB8AC3E}">
        <p14:creationId xmlns="" xmlns:p14="http://schemas.microsoft.com/office/powerpoint/2010/main" val="1847497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pPr/>
              <a:t>3</a:t>
            </a:fld>
            <a:endParaRPr lang="zh-CN" altLang="en-US"/>
          </a:p>
        </p:txBody>
      </p:sp>
    </p:spTree>
    <p:extLst>
      <p:ext uri="{BB962C8B-B14F-4D97-AF65-F5344CB8AC3E}">
        <p14:creationId xmlns="" xmlns:p14="http://schemas.microsoft.com/office/powerpoint/2010/main" val="1847497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pPr/>
              <a:t>4</a:t>
            </a:fld>
            <a:endParaRPr lang="zh-CN" altLang="en-US"/>
          </a:p>
        </p:txBody>
      </p:sp>
    </p:spTree>
    <p:extLst>
      <p:ext uri="{BB962C8B-B14F-4D97-AF65-F5344CB8AC3E}">
        <p14:creationId xmlns="" xmlns:p14="http://schemas.microsoft.com/office/powerpoint/2010/main" val="2825216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pPr/>
              <a:t>5</a:t>
            </a:fld>
            <a:endParaRPr lang="zh-CN" altLang="en-US"/>
          </a:p>
        </p:txBody>
      </p:sp>
    </p:spTree>
    <p:extLst>
      <p:ext uri="{BB962C8B-B14F-4D97-AF65-F5344CB8AC3E}">
        <p14:creationId xmlns="" xmlns:p14="http://schemas.microsoft.com/office/powerpoint/2010/main" val="4108828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pPr/>
              <a:t>6</a:t>
            </a:fld>
            <a:endParaRPr lang="zh-CN" altLang="en-US"/>
          </a:p>
        </p:txBody>
      </p:sp>
    </p:spTree>
    <p:extLst>
      <p:ext uri="{BB962C8B-B14F-4D97-AF65-F5344CB8AC3E}">
        <p14:creationId xmlns="" xmlns:p14="http://schemas.microsoft.com/office/powerpoint/2010/main" val="4108828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pPr/>
              <a:t>7</a:t>
            </a:fld>
            <a:endParaRPr lang="zh-CN" altLang="en-US"/>
          </a:p>
        </p:txBody>
      </p:sp>
    </p:spTree>
    <p:extLst>
      <p:ext uri="{BB962C8B-B14F-4D97-AF65-F5344CB8AC3E}">
        <p14:creationId xmlns="" xmlns:p14="http://schemas.microsoft.com/office/powerpoint/2010/main" val="4108828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9</a:t>
            </a:fld>
            <a:endParaRPr lang="zh-CN" altLang="en-US" dirty="0"/>
          </a:p>
        </p:txBody>
      </p:sp>
    </p:spTree>
    <p:extLst>
      <p:ext uri="{BB962C8B-B14F-4D97-AF65-F5344CB8AC3E}">
        <p14:creationId xmlns="" xmlns:p14="http://schemas.microsoft.com/office/powerpoint/2010/main" val="1077281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 xmlns:p14="http://schemas.microsoft.com/office/powerpoint/2010/main" val="3109784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79ACF24-9AF1-4C7E-8B5A-A05D6A12687B}" type="datetimeFigureOut">
              <a:rPr lang="zh-CN" altLang="en-US" smtClean="0"/>
              <a:pPr/>
              <a:t>2020/10/16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595784-3666-4A5E-A6BA-D7026A277E65}" type="slidenum">
              <a:rPr lang="zh-CN" altLang="en-US" smtClean="0"/>
              <a:pPr/>
              <a:t>‹#›</a:t>
            </a:fld>
            <a:endParaRPr lang="zh-CN" altLang="en-US"/>
          </a:p>
        </p:txBody>
      </p:sp>
    </p:spTree>
    <p:extLst>
      <p:ext uri="{BB962C8B-B14F-4D97-AF65-F5344CB8AC3E}">
        <p14:creationId xmlns="" xmlns:p14="http://schemas.microsoft.com/office/powerpoint/2010/main" val="1287129915"/>
      </p:ext>
    </p:extLst>
  </p:cSld>
  <p:clrMapOvr>
    <a:masterClrMapping/>
  </p:clrMapOvr>
  <mc:AlternateContent xmlns:mc="http://schemas.openxmlformats.org/markup-compatibility/2006">
    <mc:Choice xmlns=""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79ACF24-9AF1-4C7E-8B5A-A05D6A12687B}" type="datetimeFigureOut">
              <a:rPr lang="zh-CN" altLang="en-US" smtClean="0"/>
              <a:pPr/>
              <a:t>2020/10/16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595784-3666-4A5E-A6BA-D7026A277E65}" type="slidenum">
              <a:rPr lang="zh-CN" altLang="en-US" smtClean="0"/>
              <a:pPr/>
              <a:t>‹#›</a:t>
            </a:fld>
            <a:endParaRPr lang="zh-CN" altLang="en-US"/>
          </a:p>
        </p:txBody>
      </p:sp>
    </p:spTree>
    <p:extLst>
      <p:ext uri="{BB962C8B-B14F-4D97-AF65-F5344CB8AC3E}">
        <p14:creationId xmlns="" xmlns:p14="http://schemas.microsoft.com/office/powerpoint/2010/main" val="899186878"/>
      </p:ext>
    </p:extLst>
  </p:cSld>
  <p:clrMapOvr>
    <a:masterClrMapping/>
  </p:clrMapOvr>
  <mc:AlternateContent xmlns:mc="http://schemas.openxmlformats.org/markup-compatibility/2006">
    <mc:Choice xmlns=""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79ACF24-9AF1-4C7E-8B5A-A05D6A12687B}" type="datetimeFigureOut">
              <a:rPr lang="zh-CN" altLang="en-US" smtClean="0"/>
              <a:pPr/>
              <a:t>2020/10/16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595784-3666-4A5E-A6BA-D7026A277E65}" type="slidenum">
              <a:rPr lang="zh-CN" altLang="en-US" smtClean="0"/>
              <a:pPr/>
              <a:t>‹#›</a:t>
            </a:fld>
            <a:endParaRPr lang="zh-CN" altLang="en-US"/>
          </a:p>
        </p:txBody>
      </p:sp>
    </p:spTree>
    <p:extLst>
      <p:ext uri="{BB962C8B-B14F-4D97-AF65-F5344CB8AC3E}">
        <p14:creationId xmlns="" xmlns:p14="http://schemas.microsoft.com/office/powerpoint/2010/main" val="2210865618"/>
      </p:ext>
    </p:extLst>
  </p:cSld>
  <p:clrMapOvr>
    <a:masterClrMapping/>
  </p:clrMapOvr>
  <mc:AlternateContent xmlns:mc="http://schemas.openxmlformats.org/markup-compatibility/2006">
    <mc:Choice xmlns=""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58540390"/>
      </p:ext>
    </p:extLst>
  </p:cSld>
  <p:clrMapOvr>
    <a:masterClrMapping/>
  </p:clrMapOvr>
  <mc:AlternateContent xmlns:mc="http://schemas.openxmlformats.org/markup-compatibility/2006">
    <mc:Choice xmlns=""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79ACF24-9AF1-4C7E-8B5A-A05D6A12687B}" type="datetimeFigureOut">
              <a:rPr lang="zh-CN" altLang="en-US" smtClean="0">
                <a:solidFill>
                  <a:prstClr val="black">
                    <a:tint val="75000"/>
                  </a:prstClr>
                </a:solidFill>
              </a:rPr>
              <a:pPr/>
              <a:t>2020/10/16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DA595784-3666-4A5E-A6BA-D7026A277E6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993956284"/>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79ACF24-9AF1-4C7E-8B5A-A05D6A12687B}" type="datetimeFigureOut">
              <a:rPr lang="zh-CN" altLang="en-US" smtClean="0">
                <a:solidFill>
                  <a:prstClr val="black">
                    <a:tint val="75000"/>
                  </a:prstClr>
                </a:solidFill>
              </a:rPr>
              <a:pPr/>
              <a:t>2020/10/16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DA595784-3666-4A5E-A6BA-D7026A277E6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093420960"/>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79ACF24-9AF1-4C7E-8B5A-A05D6A12687B}" type="datetimeFigureOut">
              <a:rPr lang="zh-CN" altLang="en-US" smtClean="0">
                <a:solidFill>
                  <a:prstClr val="black">
                    <a:tint val="75000"/>
                  </a:prstClr>
                </a:solidFill>
              </a:rPr>
              <a:pPr/>
              <a:t>2020/10/16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DA595784-3666-4A5E-A6BA-D7026A277E6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385235840"/>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79ACF24-9AF1-4C7E-8B5A-A05D6A12687B}" type="datetimeFigureOut">
              <a:rPr lang="zh-CN" altLang="en-US" smtClean="0">
                <a:solidFill>
                  <a:prstClr val="black">
                    <a:tint val="75000"/>
                  </a:prstClr>
                </a:solidFill>
              </a:rPr>
              <a:pPr/>
              <a:t>2020/10/16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DA595784-3666-4A5E-A6BA-D7026A277E6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165828170"/>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79ACF24-9AF1-4C7E-8B5A-A05D6A12687B}" type="datetimeFigureOut">
              <a:rPr lang="zh-CN" altLang="en-US" smtClean="0">
                <a:solidFill>
                  <a:prstClr val="black">
                    <a:tint val="75000"/>
                  </a:prstClr>
                </a:solidFill>
              </a:rPr>
              <a:pPr/>
              <a:t>2020/10/16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DA595784-3666-4A5E-A6BA-D7026A277E6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965206957"/>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79ACF24-9AF1-4C7E-8B5A-A05D6A12687B}" type="datetimeFigureOut">
              <a:rPr lang="zh-CN" altLang="en-US" smtClean="0">
                <a:solidFill>
                  <a:prstClr val="black">
                    <a:tint val="75000"/>
                  </a:prstClr>
                </a:solidFill>
              </a:rPr>
              <a:pPr/>
              <a:t>2020/10/16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DA595784-3666-4A5E-A6BA-D7026A277E6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100436140"/>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79ACF24-9AF1-4C7E-8B5A-A05D6A12687B}" type="datetimeFigureOut">
              <a:rPr lang="zh-CN" altLang="en-US" smtClean="0">
                <a:solidFill>
                  <a:prstClr val="black">
                    <a:tint val="75000"/>
                  </a:prstClr>
                </a:solidFill>
              </a:rPr>
              <a:pPr/>
              <a:t>2020/10/16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DA595784-3666-4A5E-A6BA-D7026A277E6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61853118"/>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79ACF24-9AF1-4C7E-8B5A-A05D6A12687B}" type="datetimeFigureOut">
              <a:rPr lang="zh-CN" altLang="en-US" smtClean="0"/>
              <a:pPr/>
              <a:t>2020/10/16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595784-3666-4A5E-A6BA-D7026A277E65}" type="slidenum">
              <a:rPr lang="zh-CN" altLang="en-US" smtClean="0"/>
              <a:pPr/>
              <a:t>‹#›</a:t>
            </a:fld>
            <a:endParaRPr lang="zh-CN" altLang="en-US"/>
          </a:p>
        </p:txBody>
      </p:sp>
    </p:spTree>
    <p:extLst>
      <p:ext uri="{BB962C8B-B14F-4D97-AF65-F5344CB8AC3E}">
        <p14:creationId xmlns="" xmlns:p14="http://schemas.microsoft.com/office/powerpoint/2010/main" val="1243357761"/>
      </p:ext>
    </p:extLst>
  </p:cSld>
  <p:clrMapOvr>
    <a:masterClrMapping/>
  </p:clrMapOvr>
  <mc:AlternateContent xmlns:mc="http://schemas.openxmlformats.org/markup-compatibility/2006">
    <mc:Choice xmlns=""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79ACF24-9AF1-4C7E-8B5A-A05D6A12687B}" type="datetimeFigureOut">
              <a:rPr lang="zh-CN" altLang="en-US" smtClean="0">
                <a:solidFill>
                  <a:prstClr val="black">
                    <a:tint val="75000"/>
                  </a:prstClr>
                </a:solidFill>
              </a:rPr>
              <a:pPr/>
              <a:t>2020/10/16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DA595784-3666-4A5E-A6BA-D7026A277E6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681234872"/>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79ACF24-9AF1-4C7E-8B5A-A05D6A12687B}" type="datetimeFigureOut">
              <a:rPr lang="zh-CN" altLang="en-US" smtClean="0">
                <a:solidFill>
                  <a:prstClr val="black">
                    <a:tint val="75000"/>
                  </a:prstClr>
                </a:solidFill>
              </a:rPr>
              <a:pPr/>
              <a:t>2020/10/16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DA595784-3666-4A5E-A6BA-D7026A277E6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664843369"/>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79ACF24-9AF1-4C7E-8B5A-A05D6A12687B}" type="datetimeFigureOut">
              <a:rPr lang="zh-CN" altLang="en-US" smtClean="0">
                <a:solidFill>
                  <a:prstClr val="black">
                    <a:tint val="75000"/>
                  </a:prstClr>
                </a:solidFill>
              </a:rPr>
              <a:pPr/>
              <a:t>2020/10/16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DA595784-3666-4A5E-A6BA-D7026A277E6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732312952"/>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79ACF24-9AF1-4C7E-8B5A-A05D6A12687B}" type="datetimeFigureOut">
              <a:rPr lang="zh-CN" altLang="en-US" smtClean="0">
                <a:solidFill>
                  <a:prstClr val="black">
                    <a:tint val="75000"/>
                  </a:prstClr>
                </a:solidFill>
              </a:rPr>
              <a:pPr/>
              <a:t>2020/10/16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DA595784-3666-4A5E-A6BA-D7026A277E6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303996303"/>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和内容">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085507858"/>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79ACF24-9AF1-4C7E-8B5A-A05D6A12687B}" type="datetimeFigureOut">
              <a:rPr lang="zh-CN" altLang="en-US" smtClean="0"/>
              <a:pPr/>
              <a:t>2020/10/16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595784-3666-4A5E-A6BA-D7026A277E65}" type="slidenum">
              <a:rPr lang="zh-CN" altLang="en-US" smtClean="0"/>
              <a:pPr/>
              <a:t>‹#›</a:t>
            </a:fld>
            <a:endParaRPr lang="zh-CN" altLang="en-US"/>
          </a:p>
        </p:txBody>
      </p:sp>
    </p:spTree>
    <p:extLst>
      <p:ext uri="{BB962C8B-B14F-4D97-AF65-F5344CB8AC3E}">
        <p14:creationId xmlns="" xmlns:p14="http://schemas.microsoft.com/office/powerpoint/2010/main" val="3026539428"/>
      </p:ext>
    </p:extLst>
  </p:cSld>
  <p:clrMapOvr>
    <a:masterClrMapping/>
  </p:clrMapOvr>
  <mc:AlternateContent xmlns:mc="http://schemas.openxmlformats.org/markup-compatibility/2006">
    <mc:Choice xmlns=""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79ACF24-9AF1-4C7E-8B5A-A05D6A12687B}" type="datetimeFigureOut">
              <a:rPr lang="zh-CN" altLang="en-US" smtClean="0"/>
              <a:pPr/>
              <a:t>2020/10/16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595784-3666-4A5E-A6BA-D7026A277E65}" type="slidenum">
              <a:rPr lang="zh-CN" altLang="en-US" smtClean="0"/>
              <a:pPr/>
              <a:t>‹#›</a:t>
            </a:fld>
            <a:endParaRPr lang="zh-CN" altLang="en-US"/>
          </a:p>
        </p:txBody>
      </p:sp>
    </p:spTree>
    <p:extLst>
      <p:ext uri="{BB962C8B-B14F-4D97-AF65-F5344CB8AC3E}">
        <p14:creationId xmlns="" xmlns:p14="http://schemas.microsoft.com/office/powerpoint/2010/main" val="1966086956"/>
      </p:ext>
    </p:extLst>
  </p:cSld>
  <p:clrMapOvr>
    <a:masterClrMapping/>
  </p:clrMapOvr>
  <mc:AlternateContent xmlns:mc="http://schemas.openxmlformats.org/markup-compatibility/2006">
    <mc:Choice xmlns=""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79ACF24-9AF1-4C7E-8B5A-A05D6A12687B}" type="datetimeFigureOut">
              <a:rPr lang="zh-CN" altLang="en-US" smtClean="0"/>
              <a:pPr/>
              <a:t>2020/10/16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595784-3666-4A5E-A6BA-D7026A277E65}" type="slidenum">
              <a:rPr lang="zh-CN" altLang="en-US" smtClean="0"/>
              <a:pPr/>
              <a:t>‹#›</a:t>
            </a:fld>
            <a:endParaRPr lang="zh-CN" altLang="en-US"/>
          </a:p>
        </p:txBody>
      </p:sp>
    </p:spTree>
    <p:extLst>
      <p:ext uri="{BB962C8B-B14F-4D97-AF65-F5344CB8AC3E}">
        <p14:creationId xmlns="" xmlns:p14="http://schemas.microsoft.com/office/powerpoint/2010/main" val="1260320720"/>
      </p:ext>
    </p:extLst>
  </p:cSld>
  <p:clrMapOvr>
    <a:masterClrMapping/>
  </p:clrMapOvr>
  <mc:AlternateContent xmlns:mc="http://schemas.openxmlformats.org/markup-compatibility/2006">
    <mc:Choice xmlns=""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79ACF24-9AF1-4C7E-8B5A-A05D6A12687B}" type="datetimeFigureOut">
              <a:rPr lang="zh-CN" altLang="en-US" smtClean="0"/>
              <a:pPr/>
              <a:t>2020/10/16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A595784-3666-4A5E-A6BA-D7026A277E65}" type="slidenum">
              <a:rPr lang="zh-CN" altLang="en-US" smtClean="0"/>
              <a:pPr/>
              <a:t>‹#›</a:t>
            </a:fld>
            <a:endParaRPr lang="zh-CN" altLang="en-US"/>
          </a:p>
        </p:txBody>
      </p:sp>
    </p:spTree>
    <p:extLst>
      <p:ext uri="{BB962C8B-B14F-4D97-AF65-F5344CB8AC3E}">
        <p14:creationId xmlns="" xmlns:p14="http://schemas.microsoft.com/office/powerpoint/2010/main" val="841921735"/>
      </p:ext>
    </p:extLst>
  </p:cSld>
  <p:clrMapOvr>
    <a:masterClrMapping/>
  </p:clrMapOvr>
  <mc:AlternateContent xmlns:mc="http://schemas.openxmlformats.org/markup-compatibility/2006">
    <mc:Choice xmlns=""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79ACF24-9AF1-4C7E-8B5A-A05D6A12687B}" type="datetimeFigureOut">
              <a:rPr lang="zh-CN" altLang="en-US" smtClean="0"/>
              <a:pPr/>
              <a:t>2020/10/16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A595784-3666-4A5E-A6BA-D7026A277E65}" type="slidenum">
              <a:rPr lang="zh-CN" altLang="en-US" smtClean="0"/>
              <a:pPr/>
              <a:t>‹#›</a:t>
            </a:fld>
            <a:endParaRPr lang="zh-CN" altLang="en-US"/>
          </a:p>
        </p:txBody>
      </p:sp>
    </p:spTree>
    <p:extLst>
      <p:ext uri="{BB962C8B-B14F-4D97-AF65-F5344CB8AC3E}">
        <p14:creationId xmlns="" xmlns:p14="http://schemas.microsoft.com/office/powerpoint/2010/main" val="828899496"/>
      </p:ext>
    </p:extLst>
  </p:cSld>
  <p:clrMapOvr>
    <a:masterClrMapping/>
  </p:clrMapOvr>
  <mc:AlternateContent xmlns:mc="http://schemas.openxmlformats.org/markup-compatibility/2006">
    <mc:Choice xmlns=""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79ACF24-9AF1-4C7E-8B5A-A05D6A12687B}" type="datetimeFigureOut">
              <a:rPr lang="zh-CN" altLang="en-US" smtClean="0"/>
              <a:pPr/>
              <a:t>2020/10/16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595784-3666-4A5E-A6BA-D7026A277E65}" type="slidenum">
              <a:rPr lang="zh-CN" altLang="en-US" smtClean="0"/>
              <a:pPr/>
              <a:t>‹#›</a:t>
            </a:fld>
            <a:endParaRPr lang="zh-CN" altLang="en-US"/>
          </a:p>
        </p:txBody>
      </p:sp>
    </p:spTree>
    <p:extLst>
      <p:ext uri="{BB962C8B-B14F-4D97-AF65-F5344CB8AC3E}">
        <p14:creationId xmlns="" xmlns:p14="http://schemas.microsoft.com/office/powerpoint/2010/main" val="2993923839"/>
      </p:ext>
    </p:extLst>
  </p:cSld>
  <p:clrMapOvr>
    <a:masterClrMapping/>
  </p:clrMapOvr>
  <mc:AlternateContent xmlns:mc="http://schemas.openxmlformats.org/markup-compatibility/2006">
    <mc:Choice xmlns=""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79ACF24-9AF1-4C7E-8B5A-A05D6A12687B}" type="datetimeFigureOut">
              <a:rPr lang="zh-CN" altLang="en-US" smtClean="0"/>
              <a:pPr/>
              <a:t>2020/10/16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595784-3666-4A5E-A6BA-D7026A277E65}" type="slidenum">
              <a:rPr lang="zh-CN" altLang="en-US" smtClean="0"/>
              <a:pPr/>
              <a:t>‹#›</a:t>
            </a:fld>
            <a:endParaRPr lang="zh-CN" altLang="en-US"/>
          </a:p>
        </p:txBody>
      </p:sp>
    </p:spTree>
    <p:extLst>
      <p:ext uri="{BB962C8B-B14F-4D97-AF65-F5344CB8AC3E}">
        <p14:creationId xmlns="" xmlns:p14="http://schemas.microsoft.com/office/powerpoint/2010/main" val="1171074291"/>
      </p:ext>
    </p:extLst>
  </p:cSld>
  <p:clrMapOvr>
    <a:masterClrMapping/>
  </p:clrMapOvr>
  <mc:AlternateContent xmlns:mc="http://schemas.openxmlformats.org/markup-compatibility/2006">
    <mc:Choice xmlns="" xmlns:p14="http://schemas.microsoft.com/office/powerpoint/2010/main" Requires="p14">
      <p:transition spd="slow" p14:dur="1500" advClick="0" advTm="0">
        <p:random/>
      </p:transition>
    </mc:Choice>
    <mc:Fallback>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ACF24-9AF1-4C7E-8B5A-A05D6A12687B}" type="datetimeFigureOut">
              <a:rPr lang="zh-CN" altLang="en-US" smtClean="0"/>
              <a:pPr/>
              <a:t>2020/10/16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595784-3666-4A5E-A6BA-D7026A277E65}" type="slidenum">
              <a:rPr lang="zh-CN" altLang="en-US" smtClean="0"/>
              <a:pPr/>
              <a:t>‹#›</a:t>
            </a:fld>
            <a:endParaRPr lang="zh-CN" altLang="en-US"/>
          </a:p>
        </p:txBody>
      </p:sp>
      <p:sp>
        <p:nvSpPr>
          <p:cNvPr id="7" name="矩形 6"/>
          <p:cNvSpPr/>
          <p:nvPr userDrawn="1"/>
        </p:nvSpPr>
        <p:spPr>
          <a:xfrm>
            <a:off x="10205338" y="630279"/>
            <a:ext cx="1096775" cy="553998"/>
          </a:xfrm>
          <a:prstGeom prst="rect">
            <a:avLst/>
          </a:prstGeom>
        </p:spPr>
        <p:txBody>
          <a:bodyPr wrap="none">
            <a:spAutoFit/>
          </a:bodyPr>
          <a:lstStyle/>
          <a:p>
            <a:pPr>
              <a:defRPr/>
            </a:pPr>
            <a:r>
              <a:rPr lang="en-US" altLang="zh-CN" sz="3000" dirty="0">
                <a:solidFill>
                  <a:schemeClr val="accent1">
                    <a:lumMod val="75000"/>
                  </a:schemeClr>
                </a:solidFill>
                <a:latin typeface="Bauhaus 93" panose="04030905020B02020C02" pitchFamily="82" charset="0"/>
              </a:rPr>
              <a:t>l</a:t>
            </a:r>
            <a:r>
              <a:rPr lang="id-ID" altLang="zh-CN" sz="3000" dirty="0">
                <a:solidFill>
                  <a:schemeClr val="accent6">
                    <a:lumMod val="60000"/>
                    <a:lumOff val="40000"/>
                  </a:schemeClr>
                </a:solidFill>
                <a:latin typeface="Bauhaus 93" panose="04030905020B02020C02" pitchFamily="82" charset="0"/>
              </a:rPr>
              <a:t>O</a:t>
            </a:r>
            <a:r>
              <a:rPr lang="en-US" altLang="zh-CN" sz="3000" dirty="0">
                <a:solidFill>
                  <a:schemeClr val="accent4"/>
                </a:solidFill>
                <a:latin typeface="Bauhaus 93" panose="04030905020B02020C02" pitchFamily="82" charset="0"/>
              </a:rPr>
              <a:t>g</a:t>
            </a:r>
            <a:r>
              <a:rPr lang="id-ID" altLang="zh-CN" sz="3000" dirty="0">
                <a:solidFill>
                  <a:schemeClr val="accent3"/>
                </a:solidFill>
                <a:latin typeface="Bauhaus 93" panose="04030905020B02020C02" pitchFamily="82" charset="0"/>
              </a:rPr>
              <a:t>O</a:t>
            </a:r>
            <a:endParaRPr lang="en-US" altLang="zh-CN" sz="3000" dirty="0">
              <a:solidFill>
                <a:schemeClr val="bg1">
                  <a:lumMod val="65000"/>
                </a:schemeClr>
              </a:solidFill>
            </a:endParaRPr>
          </a:p>
        </p:txBody>
      </p:sp>
    </p:spTree>
    <p:extLst>
      <p:ext uri="{BB962C8B-B14F-4D97-AF65-F5344CB8AC3E}">
        <p14:creationId xmlns="" xmlns:p14="http://schemas.microsoft.com/office/powerpoint/2010/main" val="3791697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ACF24-9AF1-4C7E-8B5A-A05D6A12687B}" type="datetimeFigureOut">
              <a:rPr lang="zh-CN" altLang="en-US" smtClean="0">
                <a:solidFill>
                  <a:prstClr val="black">
                    <a:tint val="75000"/>
                  </a:prstClr>
                </a:solidFill>
              </a:rPr>
              <a:pPr/>
              <a:t>2020/10/16</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595784-3666-4A5E-A6BA-D7026A277E65}"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矩形 6"/>
          <p:cNvSpPr/>
          <p:nvPr userDrawn="1"/>
        </p:nvSpPr>
        <p:spPr>
          <a:xfrm>
            <a:off x="10205338" y="630279"/>
            <a:ext cx="1096775" cy="553998"/>
          </a:xfrm>
          <a:prstGeom prst="rect">
            <a:avLst/>
          </a:prstGeom>
        </p:spPr>
        <p:txBody>
          <a:bodyPr wrap="none">
            <a:spAutoFit/>
          </a:bodyPr>
          <a:lstStyle/>
          <a:p>
            <a:pPr>
              <a:defRPr/>
            </a:pPr>
            <a:r>
              <a:rPr lang="en-US" altLang="zh-CN" sz="3000" dirty="0">
                <a:solidFill>
                  <a:srgbClr val="017487">
                    <a:lumMod val="75000"/>
                  </a:srgbClr>
                </a:solidFill>
                <a:latin typeface="Bauhaus 93" panose="04030905020B02020C02" pitchFamily="82" charset="0"/>
              </a:rPr>
              <a:t>l</a:t>
            </a:r>
            <a:r>
              <a:rPr lang="id-ID" altLang="zh-CN" sz="3000" dirty="0">
                <a:solidFill>
                  <a:srgbClr val="017487">
                    <a:lumMod val="60000"/>
                    <a:lumOff val="40000"/>
                  </a:srgbClr>
                </a:solidFill>
                <a:latin typeface="Bauhaus 93" panose="04030905020B02020C02" pitchFamily="82" charset="0"/>
              </a:rPr>
              <a:t>O</a:t>
            </a:r>
            <a:r>
              <a:rPr lang="en-US" altLang="zh-CN" sz="3000" dirty="0">
                <a:solidFill>
                  <a:srgbClr val="017487"/>
                </a:solidFill>
                <a:latin typeface="Bauhaus 93" panose="04030905020B02020C02" pitchFamily="82" charset="0"/>
              </a:rPr>
              <a:t>g</a:t>
            </a:r>
            <a:r>
              <a:rPr lang="id-ID" altLang="zh-CN" sz="3000" dirty="0">
                <a:solidFill>
                  <a:srgbClr val="017487"/>
                </a:solidFill>
                <a:latin typeface="Bauhaus 93" panose="04030905020B02020C02" pitchFamily="82" charset="0"/>
              </a:rPr>
              <a:t>O</a:t>
            </a:r>
            <a:endParaRPr lang="en-US" altLang="zh-CN" sz="3000" dirty="0">
              <a:solidFill>
                <a:prstClr val="white">
                  <a:lumMod val="65000"/>
                </a:prstClr>
              </a:solidFill>
            </a:endParaRPr>
          </a:p>
        </p:txBody>
      </p:sp>
    </p:spTree>
    <p:extLst>
      <p:ext uri="{BB962C8B-B14F-4D97-AF65-F5344CB8AC3E}">
        <p14:creationId xmlns="" xmlns:p14="http://schemas.microsoft.com/office/powerpoint/2010/main" val="276793129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openxmlformats.org/officeDocument/2006/relationships/image" Target="../media/image3.jpeg"/><Relationship Id="rId5" Type="http://schemas.openxmlformats.org/officeDocument/2006/relationships/image" Target="../media/image2.png"/><Relationship Id="rId4" Type="http://schemas.microsoft.com/office/2007/relationships/media" Target="../media/media1.mp3"/></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6.jpeg"/><Relationship Id="rId5" Type="http://schemas.openxmlformats.org/officeDocument/2006/relationships/tags" Target="../tags/tag6.xml"/><Relationship Id="rId10" Type="http://schemas.openxmlformats.org/officeDocument/2006/relationships/notesSlide" Target="../notesSlides/notesSlide4.xml"/><Relationship Id="rId4" Type="http://schemas.openxmlformats.org/officeDocument/2006/relationships/tags" Target="../tags/tag5.xml"/><Relationship Id="rId9"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259"/>
          <p:cNvSpPr>
            <a:spLocks noChangeArrowheads="1"/>
          </p:cNvSpPr>
          <p:nvPr/>
        </p:nvSpPr>
        <p:spPr bwMode="auto">
          <a:xfrm>
            <a:off x="497511" y="4118349"/>
            <a:ext cx="11333526" cy="108337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b="1" dirty="0" smtClean="0">
                <a:effectLst>
                  <a:outerShdw blurRad="63500" sx="102000" sy="102000" algn="ctr" rotWithShape="0">
                    <a:prstClr val="black">
                      <a:alpha val="40000"/>
                    </a:prstClr>
                  </a:outerShdw>
                  <a:reflection blurRad="6350" stA="55000" endA="300" endPos="45500" dir="5400000" sy="-100000" algn="bl" rotWithShape="0"/>
                </a:effectLst>
              </a:rPr>
              <a:t>《</a:t>
            </a:r>
            <a:r>
              <a:rPr lang="zh-CN" altLang="en-US" b="1" dirty="0" smtClean="0">
                <a:effectLst>
                  <a:outerShdw blurRad="63500" sx="102000" sy="102000" algn="ctr" rotWithShape="0">
                    <a:prstClr val="black">
                      <a:alpha val="40000"/>
                    </a:prstClr>
                  </a:outerShdw>
                  <a:reflection blurRad="6350" stA="55000" endA="300" endPos="45500" dir="5400000" sy="-100000" algn="bl" rotWithShape="0"/>
                </a:effectLst>
              </a:rPr>
              <a:t>蓬江区“房地一体”</a:t>
            </a:r>
            <a:r>
              <a:rPr lang="zh-CN" altLang="en-US" b="1" dirty="0" smtClean="0">
                <a:effectLst>
                  <a:outerShdw blurRad="63500" sx="102000" sy="102000" algn="ctr" rotWithShape="0">
                    <a:prstClr val="black">
                      <a:alpha val="40000"/>
                    </a:prstClr>
                  </a:outerShdw>
                  <a:reflection blurRad="6350" stA="55000" endA="300" endPos="45500" dir="5400000" sy="-100000" algn="bl" rotWithShape="0"/>
                </a:effectLst>
              </a:rPr>
              <a:t>农村不动产确权</a:t>
            </a:r>
            <a:endParaRPr lang="en-US" altLang="zh-CN" b="1" dirty="0" smtClean="0">
              <a:effectLst>
                <a:outerShdw blurRad="63500" sx="102000" sy="102000" algn="ctr" rotWithShape="0">
                  <a:prstClr val="black">
                    <a:alpha val="40000"/>
                  </a:prstClr>
                </a:outerShdw>
                <a:reflection blurRad="6350" stA="55000" endA="300" endPos="45500" dir="5400000" sy="-100000" algn="bl" rotWithShape="0"/>
              </a:effectLst>
            </a:endParaRPr>
          </a:p>
          <a:p>
            <a:pPr algn="ctr">
              <a:buNone/>
            </a:pPr>
            <a:r>
              <a:rPr lang="zh-CN" altLang="en-US" b="1" dirty="0" smtClean="0">
                <a:effectLst>
                  <a:outerShdw blurRad="63500" sx="102000" sy="102000" algn="ctr" rotWithShape="0">
                    <a:prstClr val="black">
                      <a:alpha val="40000"/>
                    </a:prstClr>
                  </a:outerShdw>
                  <a:reflection blurRad="6350" stA="55000" endA="300" endPos="45500" dir="5400000" sy="-100000" algn="bl" rotWithShape="0"/>
                </a:effectLst>
              </a:rPr>
              <a:t>登记实施细则</a:t>
            </a:r>
            <a:r>
              <a:rPr lang="en-US" altLang="zh-CN" b="1" dirty="0" smtClean="0">
                <a:effectLst>
                  <a:outerShdw blurRad="63500" sx="102000" sy="102000" algn="ctr" rotWithShape="0">
                    <a:prstClr val="black">
                      <a:alpha val="40000"/>
                    </a:prstClr>
                  </a:outerShdw>
                  <a:reflection blurRad="6350" stA="55000" endA="300" endPos="45500" dir="5400000" sy="-100000" algn="bl" rotWithShape="0"/>
                </a:effectLst>
              </a:rPr>
              <a:t>》</a:t>
            </a:r>
            <a:r>
              <a:rPr lang="zh-CN" altLang="en-US" b="1" dirty="0" smtClean="0">
                <a:effectLst>
                  <a:outerShdw blurRad="63500" sx="102000" sy="102000" algn="ctr" rotWithShape="0">
                    <a:prstClr val="black">
                      <a:alpha val="40000"/>
                    </a:prstClr>
                  </a:outerShdw>
                  <a:reflection blurRad="6350" stA="55000" endA="300" endPos="45500" dir="5400000" sy="-100000" algn="bl" rotWithShape="0"/>
                </a:effectLst>
              </a:rPr>
              <a:t>图解</a:t>
            </a:r>
            <a:endParaRPr lang="zh-CN" altLang="en-US" b="1" dirty="0">
              <a:effectLst>
                <a:outerShdw blurRad="63500" sx="102000" sy="102000" algn="ctr" rotWithShape="0">
                  <a:prstClr val="black">
                    <a:alpha val="40000"/>
                  </a:prstClr>
                </a:outerShdw>
                <a:reflection blurRad="6350" stA="55000" endA="300" endPos="45500" dir="5400000" sy="-100000" algn="bl" rotWithShape="0"/>
              </a:effectLst>
            </a:endParaRPr>
          </a:p>
        </p:txBody>
      </p:sp>
      <p:sp>
        <p:nvSpPr>
          <p:cNvPr id="12" name="矩形 259"/>
          <p:cNvSpPr>
            <a:spLocks noChangeArrowheads="1"/>
          </p:cNvSpPr>
          <p:nvPr/>
        </p:nvSpPr>
        <p:spPr bwMode="auto">
          <a:xfrm>
            <a:off x="4013636" y="6218875"/>
            <a:ext cx="4164729"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000" dirty="0" smtClean="0">
                <a:solidFill>
                  <a:schemeClr val="accent1"/>
                </a:solidFill>
                <a:cs typeface="Arial" panose="020B0604020202020204" pitchFamily="34" charset="0"/>
                <a:sym typeface="+mn-lt"/>
              </a:rPr>
              <a:t>2020</a:t>
            </a:r>
            <a:r>
              <a:rPr lang="zh-CN" altLang="en-US" sz="2000" dirty="0" smtClean="0">
                <a:solidFill>
                  <a:schemeClr val="accent1"/>
                </a:solidFill>
                <a:cs typeface="Arial" panose="020B0604020202020204" pitchFamily="34" charset="0"/>
                <a:sym typeface="+mn-lt"/>
              </a:rPr>
              <a:t>年</a:t>
            </a:r>
            <a:r>
              <a:rPr lang="en-US" altLang="zh-CN" sz="2000" dirty="0" smtClean="0">
                <a:solidFill>
                  <a:schemeClr val="accent1"/>
                </a:solidFill>
                <a:cs typeface="Arial" panose="020B0604020202020204" pitchFamily="34" charset="0"/>
                <a:sym typeface="+mn-lt"/>
              </a:rPr>
              <a:t>10</a:t>
            </a:r>
            <a:r>
              <a:rPr lang="zh-CN" altLang="en-US" sz="2000" dirty="0" smtClean="0">
                <a:solidFill>
                  <a:schemeClr val="accent1"/>
                </a:solidFill>
                <a:cs typeface="Arial" panose="020B0604020202020204" pitchFamily="34" charset="0"/>
                <a:sym typeface="+mn-lt"/>
              </a:rPr>
              <a:t>月</a:t>
            </a:r>
            <a:endParaRPr lang="zh-CN" altLang="en-US" sz="2000" dirty="0">
              <a:solidFill>
                <a:schemeClr val="accent1"/>
              </a:solidFill>
              <a:cs typeface="Arial" panose="020B0604020202020204" pitchFamily="34" charset="0"/>
              <a:sym typeface="+mn-lt"/>
            </a:endParaRPr>
          </a:p>
        </p:txBody>
      </p:sp>
      <p:sp>
        <p:nvSpPr>
          <p:cNvPr id="7" name="矩形 6"/>
          <p:cNvSpPr/>
          <p:nvPr/>
        </p:nvSpPr>
        <p:spPr>
          <a:xfrm>
            <a:off x="0" y="3449901"/>
            <a:ext cx="12192000" cy="1264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7">
              <a:effectLst>
                <a:outerShdw blurRad="38100" dist="38100" dir="2700000" algn="tl">
                  <a:srgbClr val="000000">
                    <a:alpha val="43137"/>
                  </a:srgbClr>
                </a:outerShdw>
              </a:effectLst>
            </a:endParaRPr>
          </a:p>
        </p:txBody>
      </p:sp>
      <p:pic>
        <p:nvPicPr>
          <p:cNvPr id="5" name="Could This Be Love">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5807005" y="-1249174"/>
            <a:ext cx="577991" cy="577991"/>
          </a:xfrm>
          <a:prstGeom prst="rect">
            <a:avLst/>
          </a:prstGeom>
        </p:spPr>
      </p:pic>
      <p:sp>
        <p:nvSpPr>
          <p:cNvPr id="14" name="TextBox 7">
            <a:extLst>
              <a:ext uri="{FF2B5EF4-FFF2-40B4-BE49-F238E27FC236}">
                <a16:creationId xmlns:a16="http://schemas.microsoft.com/office/drawing/2014/main" xmlns="" id="{8E5E4A25-63F0-408B-AED6-AD1474AAE1F0}"/>
              </a:ext>
            </a:extLst>
          </p:cNvPr>
          <p:cNvSpPr>
            <a:spLocks noChangeArrowheads="1"/>
          </p:cNvSpPr>
          <p:nvPr/>
        </p:nvSpPr>
        <p:spPr bwMode="auto">
          <a:xfrm>
            <a:off x="3319398" y="5640754"/>
            <a:ext cx="5416140"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2000" dirty="0" smtClean="0">
                <a:solidFill>
                  <a:schemeClr val="accent1"/>
                </a:solidFill>
                <a:latin typeface="微软雅黑" panose="020B0503020204020204" pitchFamily="34" charset="-122"/>
                <a:ea typeface="微软雅黑" panose="020B0503020204020204" pitchFamily="34" charset="-122"/>
                <a:cs typeface="Arial" panose="020B0604020202020204" pitchFamily="34" charset="0"/>
                <a:sym typeface="+mn-lt"/>
              </a:rPr>
              <a:t>江</a:t>
            </a:r>
            <a:r>
              <a:rPr lang="zh-CN" altLang="en-US" sz="2000" dirty="0" smtClean="0">
                <a:solidFill>
                  <a:schemeClr val="accent2">
                    <a:lumMod val="75000"/>
                  </a:schemeClr>
                </a:solidFill>
                <a:latin typeface="微软雅黑" panose="020B0503020204020204" pitchFamily="34" charset="-122"/>
                <a:ea typeface="微软雅黑" panose="020B0503020204020204" pitchFamily="34" charset="-122"/>
                <a:cs typeface="Arial" panose="020B0604020202020204" pitchFamily="34" charset="0"/>
                <a:sym typeface="+mn-lt"/>
              </a:rPr>
              <a:t>门市蓬江</a:t>
            </a:r>
            <a:r>
              <a:rPr lang="zh-CN" altLang="en-US" sz="2000" dirty="0" smtClean="0">
                <a:solidFill>
                  <a:schemeClr val="accent1"/>
                </a:solidFill>
                <a:latin typeface="微软雅黑" panose="020B0503020204020204" pitchFamily="34" charset="-122"/>
                <a:ea typeface="微软雅黑" panose="020B0503020204020204" pitchFamily="34" charset="-122"/>
                <a:cs typeface="Arial" panose="020B0604020202020204" pitchFamily="34" charset="0"/>
                <a:sym typeface="+mn-lt"/>
              </a:rPr>
              <a:t>区</a:t>
            </a:r>
            <a:r>
              <a:rPr lang="zh-CN" altLang="en-US" sz="2000" dirty="0" smtClean="0">
                <a:solidFill>
                  <a:schemeClr val="accent1"/>
                </a:solidFill>
                <a:latin typeface="微软雅黑" panose="020B0503020204020204" pitchFamily="34" charset="-122"/>
                <a:ea typeface="微软雅黑" panose="020B0503020204020204" pitchFamily="34" charset="-122"/>
                <a:cs typeface="Arial" panose="020B0604020202020204" pitchFamily="34" charset="0"/>
                <a:sym typeface="+mn-lt"/>
              </a:rPr>
              <a:t>自然资源局</a:t>
            </a:r>
            <a:endParaRPr lang="zh-CN" altLang="en-US" sz="20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pic>
        <p:nvPicPr>
          <p:cNvPr id="8" name="图片 7"/>
          <p:cNvPicPr>
            <a:picLocks noChangeAspect="1"/>
          </p:cNvPicPr>
          <p:nvPr/>
        </p:nvPicPr>
        <p:blipFill rotWithShape="1">
          <a:blip r:embed="rId6" cstate="print">
            <a:extLst>
              <a:ext uri="{28A0092B-C50C-407E-A947-70E740481C1C}">
                <a14:useLocalDpi xmlns="" xmlns:a14="http://schemas.microsoft.com/office/drawing/2010/main" val="0"/>
              </a:ext>
            </a:extLst>
          </a:blip>
          <a:srcRect t="8618" b="38599"/>
          <a:stretch/>
        </p:blipFill>
        <p:spPr>
          <a:xfrm>
            <a:off x="-51388" y="-617321"/>
            <a:ext cx="12243387" cy="4291070"/>
          </a:xfrm>
          <a:prstGeom prst="rect">
            <a:avLst/>
          </a:prstGeom>
        </p:spPr>
      </p:pic>
      <p:sp>
        <p:nvSpPr>
          <p:cNvPr id="9" name="标题 8"/>
          <p:cNvSpPr>
            <a:spLocks noGrp="1"/>
          </p:cNvSpPr>
          <p:nvPr>
            <p:ph type="title" idx="4294967295"/>
          </p:nvPr>
        </p:nvSpPr>
        <p:spPr/>
        <p:txBody>
          <a:bodyPr/>
          <a:lstStyle/>
          <a:p>
            <a:r>
              <a:rPr lang="zh-CN" altLang="en-US" smtClean="0"/>
              <a:t>·</a:t>
            </a:r>
            <a:endParaRPr lang="zh-CN" altLang="en-US"/>
          </a:p>
        </p:txBody>
      </p:sp>
    </p:spTree>
    <p:extLst>
      <p:ext uri="{BB962C8B-B14F-4D97-AF65-F5344CB8AC3E}">
        <p14:creationId xmlns="" xmlns:p14="http://schemas.microsoft.com/office/powerpoint/2010/main" val="2004934048"/>
      </p:ext>
    </p:extLst>
  </p:cSld>
  <p:clrMapOvr>
    <a:masterClrMapping/>
  </p:clrMapOvr>
  <mc:AlternateContent xmlns:mc="http://schemas.openxmlformats.org/markup-compatibility/2006">
    <mc:Choice xmlns=""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16" presetClass="entr" presetSubtype="21"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barn(inVertical)">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0"/>
                                        </p:tgtEl>
                                        <p:attrNameLst>
                                          <p:attrName>ppt_y</p:attrName>
                                        </p:attrNameLst>
                                      </p:cBhvr>
                                      <p:tavLst>
                                        <p:tav tm="0">
                                          <p:val>
                                            <p:strVal val="#ppt_y"/>
                                          </p:val>
                                        </p:tav>
                                        <p:tav tm="100000">
                                          <p:val>
                                            <p:strVal val="#ppt_y"/>
                                          </p:val>
                                        </p:tav>
                                      </p:tavLst>
                                    </p:anim>
                                    <p:anim calcmode="lin" valueType="num">
                                      <p:cBhvr>
                                        <p:cTn id="15"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0"/>
                                        </p:tgtEl>
                                      </p:cBhvr>
                                    </p:animEffect>
                                  </p:childTnLst>
                                </p:cTn>
                              </p:par>
                            </p:childTnLst>
                          </p:cTn>
                        </p:par>
                        <p:par>
                          <p:cTn id="18" fill="hold">
                            <p:stCondLst>
                              <p:cond delay="2250"/>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10"/>
                                        </p:tgtEl>
                                      </p:cBhvr>
                                    </p:animEffect>
                                    <p:animScale>
                                      <p:cBhvr>
                                        <p:cTn id="21" dur="250" autoRev="1" fill="hold"/>
                                        <p:tgtEl>
                                          <p:spTgt spid="10"/>
                                        </p:tgtEl>
                                      </p:cBhvr>
                                      <p:by x="105000" y="105000"/>
                                    </p:animScale>
                                  </p:childTnLst>
                                </p:cTn>
                              </p:par>
                            </p:childTnLst>
                          </p:cTn>
                        </p:par>
                        <p:par>
                          <p:cTn id="22" fill="hold">
                            <p:stCondLst>
                              <p:cond delay="275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2"/>
                                        </p:tgtEl>
                                        <p:attrNameLst>
                                          <p:attrName>ppt_y</p:attrName>
                                        </p:attrNameLst>
                                      </p:cBhvr>
                                      <p:tavLst>
                                        <p:tav tm="0">
                                          <p:val>
                                            <p:strVal val="#ppt_y"/>
                                          </p:val>
                                        </p:tav>
                                        <p:tav tm="100000">
                                          <p:val>
                                            <p:strVal val="#ppt_y"/>
                                          </p:val>
                                        </p:tav>
                                      </p:tavLst>
                                    </p:anim>
                                    <p:anim calcmode="lin" valueType="num">
                                      <p:cBhvr>
                                        <p:cTn id="27"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2"/>
                                        </p:tgtEl>
                                      </p:cBhvr>
                                    </p:animEffect>
                                  </p:childTnLst>
                                </p:cTn>
                              </p:par>
                            </p:childTnLst>
                          </p:cTn>
                        </p:par>
                        <p:par>
                          <p:cTn id="30" fill="hold">
                            <p:stCondLst>
                              <p:cond delay="3600"/>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12"/>
                                        </p:tgtEl>
                                      </p:cBhvr>
                                    </p:animEffect>
                                    <p:animScale>
                                      <p:cBhvr>
                                        <p:cTn id="33" dur="250" autoRev="1" fill="hold"/>
                                        <p:tgtEl>
                                          <p:spTgt spid="12"/>
                                        </p:tgtEl>
                                      </p:cBhvr>
                                      <p:by x="105000" y="105000"/>
                                    </p:animScale>
                                  </p:childTnLst>
                                </p:cTn>
                              </p:par>
                            </p:childTnLst>
                          </p:cTn>
                        </p:par>
                        <p:par>
                          <p:cTn id="34" fill="hold">
                            <p:stCondLst>
                              <p:cond delay="4100"/>
                            </p:stCondLst>
                            <p:childTnLst>
                              <p:par>
                                <p:cTn id="35" presetID="42"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40" repeatCount="indefinite" fill="remove" display="0">
                  <p:stCondLst>
                    <p:cond delay="indefinite"/>
                  </p:stCondLst>
                  <p:endCondLst>
                    <p:cond evt="onStopAudio" delay="0">
                      <p:tgtEl>
                        <p:sldTgt/>
                      </p:tgtEl>
                    </p:cond>
                  </p:endCondLst>
                </p:cTn>
                <p:tgtEl>
                  <p:spTgt spid="5"/>
                </p:tgtEl>
              </p:cMediaNode>
            </p:video>
          </p:childTnLst>
        </p:cTn>
      </p:par>
    </p:tnLst>
    <p:bldLst>
      <p:bldP spid="10" grpId="0"/>
      <p:bldP spid="10" grpId="1"/>
      <p:bldP spid="12" grpId="0"/>
      <p:bldP spid="12" grpId="1"/>
      <p:bldP spid="7" grpId="0" animBg="1"/>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108029" y="1004354"/>
            <a:ext cx="8634084" cy="577081"/>
          </a:xfrm>
          <a:prstGeom prst="rect">
            <a:avLst/>
          </a:prstGeom>
          <a:noFill/>
        </p:spPr>
        <p:txBody>
          <a:bodyPr wrap="square" rtlCol="0" anchor="t">
            <a:spAutoFit/>
          </a:bodyPr>
          <a:lstStyle/>
          <a:p>
            <a:pPr algn="just">
              <a:lnSpc>
                <a:spcPct val="150000"/>
              </a:lnSpc>
            </a:pPr>
            <a:r>
              <a:rPr lang="zh-CN" altLang="en-US" b="1" dirty="0" smtClean="0">
                <a:solidFill>
                  <a:prstClr val="black"/>
                </a:solidFill>
                <a:latin typeface="宋体" panose="02010600030101010101" pitchFamily="2" charset="-122"/>
                <a:ea typeface="宋体" panose="02010600030101010101" pitchFamily="2" charset="-122"/>
                <a:cs typeface="宋体" panose="02010600030101010101" pitchFamily="2" charset="-122"/>
              </a:rPr>
              <a:t>   </a:t>
            </a:r>
            <a:r>
              <a:rPr lang="en-US" altLang="zh-CN" sz="2400" b="1" spc="4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b="1" dirty="0">
              <a:solidFill>
                <a:prstClr val="black"/>
              </a:solidFill>
              <a:latin typeface="宋体" panose="02010600030101010101" pitchFamily="2" charset="-122"/>
              <a:ea typeface="宋体" panose="02010600030101010101" pitchFamily="2" charset="-122"/>
              <a:cs typeface="宋体" panose="02010600030101010101" pitchFamily="2" charset="-122"/>
            </a:endParaRPr>
          </a:p>
        </p:txBody>
      </p:sp>
      <p:sp>
        <p:nvSpPr>
          <p:cNvPr id="9" name="Flowchart: Alternate Process 24"/>
          <p:cNvSpPr/>
          <p:nvPr/>
        </p:nvSpPr>
        <p:spPr>
          <a:xfrm rot="16200000">
            <a:off x="306542" y="2789209"/>
            <a:ext cx="4002267" cy="2458819"/>
          </a:xfrm>
          <a:prstGeom prst="roundRect">
            <a:avLst>
              <a:gd name="adj" fmla="val 6205"/>
            </a:avLst>
          </a:prstGeom>
          <a:solidFill>
            <a:srgbClr val="0070C0"/>
          </a:solidFill>
          <a:ln>
            <a:solidFill>
              <a:srgbClr val="00B050"/>
            </a:solidFill>
          </a:ln>
          <a:effectLst>
            <a:outerShdw blurRad="101600" dist="76200" dir="2700000" algn="tl" rotWithShape="0">
              <a:prstClr val="black">
                <a:alpha val="30000"/>
              </a:prstClr>
            </a:outerShdw>
          </a:effectLst>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defTabSz="1374775"/>
            <a:endParaRPr lang="en-US" sz="2665" dirty="0">
              <a:solidFill>
                <a:srgbClr val="FFFFFF"/>
              </a:solidFill>
              <a:ea typeface="思源黑体 CN Regular" panose="020B0500000000000000" pitchFamily="34" charset="-122"/>
              <a:cs typeface="思源黑体 CN Regular" panose="020B0500000000000000" pitchFamily="34" charset="-122"/>
              <a:sym typeface="Arial" panose="020B0604020202020204" pitchFamily="34" charset="0"/>
            </a:endParaRPr>
          </a:p>
        </p:txBody>
      </p:sp>
      <p:sp>
        <p:nvSpPr>
          <p:cNvPr id="12" name="1"/>
          <p:cNvSpPr txBox="1">
            <a:spLocks noChangeArrowheads="1"/>
          </p:cNvSpPr>
          <p:nvPr/>
        </p:nvSpPr>
        <p:spPr bwMode="auto">
          <a:xfrm>
            <a:off x="1187360" y="2119085"/>
            <a:ext cx="2240280" cy="3000821"/>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ysClr val="windowText" lastClr="000000"/>
                </a:solidFill>
                <a:latin typeface="Arial" panose="020B0604020202020204" pitchFamily="34" charset="0"/>
                <a:ea typeface="微软雅黑" panose="020B0503020204020204" pitchFamily="34" charset="-122"/>
              </a:defRPr>
            </a:lvl1pPr>
            <a:lvl2pPr marL="742950" indent="-285750" defTabSz="1216025">
              <a:defRPr>
                <a:solidFill>
                  <a:sysClr val="windowText" lastClr="000000"/>
                </a:solidFill>
                <a:latin typeface="Arial" panose="020B0604020202020204" pitchFamily="34" charset="0"/>
                <a:ea typeface="微软雅黑" panose="020B0503020204020204" pitchFamily="34" charset="-122"/>
              </a:defRPr>
            </a:lvl2pPr>
            <a:lvl3pPr marL="1143000" indent="-228600" defTabSz="1216025">
              <a:defRPr>
                <a:solidFill>
                  <a:sysClr val="windowText" lastClr="000000"/>
                </a:solidFill>
                <a:latin typeface="Arial" panose="020B0604020202020204" pitchFamily="34" charset="0"/>
                <a:ea typeface="微软雅黑" panose="020B0503020204020204" pitchFamily="34" charset="-122"/>
              </a:defRPr>
            </a:lvl3pPr>
            <a:lvl4pPr marL="1600200" indent="-228600" defTabSz="1216025">
              <a:defRPr>
                <a:solidFill>
                  <a:sysClr val="windowText" lastClr="000000"/>
                </a:solidFill>
                <a:latin typeface="Arial" panose="020B0604020202020204" pitchFamily="34" charset="0"/>
                <a:ea typeface="微软雅黑" panose="020B0503020204020204" pitchFamily="34" charset="-122"/>
              </a:defRPr>
            </a:lvl4pPr>
            <a:lvl5pPr marL="2057400" indent="-228600" defTabSz="1216025">
              <a:defRPr>
                <a:solidFill>
                  <a:sysClr val="windowText" lastClr="000000"/>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微软雅黑" panose="020B0503020204020204" pitchFamily="34" charset="-122"/>
              </a:defRPr>
            </a:lvl9pPr>
          </a:lstStyle>
          <a:p>
            <a:pPr algn="ctr">
              <a:lnSpc>
                <a:spcPct val="150000"/>
              </a:lnSpc>
            </a:pPr>
            <a:r>
              <a:rPr lang="zh-CN" altLang="en-US" sz="1300" dirty="0">
                <a:solidFill>
                  <a:schemeClr val="bg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a:t>
            </a:r>
            <a:r>
              <a:rPr lang="zh-CN" altLang="en-US" sz="1300" dirty="0">
                <a:solidFill>
                  <a:schemeClr val="bg1"/>
                </a:solidFill>
                <a:latin typeface="+mn-ea"/>
                <a:ea typeface="+mn-ea"/>
                <a:cs typeface="宋体" panose="02010600030101010101" pitchFamily="2" charset="-122"/>
                <a:sym typeface="Arial" panose="020B0604020202020204" pitchFamily="34" charset="0"/>
              </a:rPr>
              <a:t>一）在</a:t>
            </a:r>
            <a:r>
              <a:rPr lang="zh-CN" altLang="en-US" sz="1300" dirty="0">
                <a:solidFill>
                  <a:srgbClr val="FF0000"/>
                </a:solidFill>
                <a:latin typeface="+mn-ea"/>
                <a:ea typeface="+mn-ea"/>
                <a:cs typeface="宋体" panose="02010600030101010101" pitchFamily="2" charset="-122"/>
                <a:sym typeface="Arial" panose="020B0604020202020204" pitchFamily="34" charset="0"/>
              </a:rPr>
              <a:t>1982年</a:t>
            </a:r>
            <a:r>
              <a:rPr lang="zh-CN" altLang="en-US" sz="1300" dirty="0">
                <a:solidFill>
                  <a:schemeClr val="bg1"/>
                </a:solidFill>
                <a:latin typeface="+mn-ea"/>
                <a:ea typeface="+mn-ea"/>
                <a:cs typeface="宋体" panose="02010600030101010101" pitchFamily="2" charset="-122"/>
                <a:sym typeface="Arial" panose="020B0604020202020204" pitchFamily="34" charset="0"/>
              </a:rPr>
              <a:t>2月13日《村镇建房用地管理条例》实施</a:t>
            </a:r>
            <a:r>
              <a:rPr lang="zh-CN" altLang="en-US" sz="1300" dirty="0" smtClean="0">
                <a:solidFill>
                  <a:srgbClr val="FF0000"/>
                </a:solidFill>
                <a:latin typeface="+mn-ea"/>
                <a:ea typeface="+mn-ea"/>
                <a:cs typeface="宋体" panose="02010600030101010101" pitchFamily="2" charset="-122"/>
                <a:sym typeface="Arial" panose="020B0604020202020204" pitchFamily="34" charset="0"/>
              </a:rPr>
              <a:t>前建成</a:t>
            </a:r>
            <a:r>
              <a:rPr lang="zh-CN" altLang="en-US" sz="1300" dirty="0" smtClean="0">
                <a:solidFill>
                  <a:schemeClr val="bg1"/>
                </a:solidFill>
                <a:latin typeface="+mn-ea"/>
                <a:ea typeface="+mn-ea"/>
                <a:cs typeface="宋体" panose="02010600030101010101" pitchFamily="2" charset="-122"/>
                <a:sym typeface="Arial" panose="020B0604020202020204" pitchFamily="34" charset="0"/>
              </a:rPr>
              <a:t>，至今</a:t>
            </a:r>
            <a:r>
              <a:rPr lang="zh-CN" altLang="en-US" sz="1300" dirty="0">
                <a:solidFill>
                  <a:schemeClr val="bg1"/>
                </a:solidFill>
                <a:latin typeface="+mn-ea"/>
                <a:ea typeface="+mn-ea"/>
                <a:cs typeface="宋体" panose="02010600030101010101" pitchFamily="2" charset="-122"/>
                <a:sym typeface="Arial" panose="020B0604020202020204" pitchFamily="34" charset="0"/>
              </a:rPr>
              <a:t>未扩建、改建、拆建的，无论是否超过</a:t>
            </a:r>
            <a:r>
              <a:rPr lang="zh-CN" altLang="en-US" sz="1300" dirty="0" smtClean="0">
                <a:solidFill>
                  <a:schemeClr val="bg1"/>
                </a:solidFill>
                <a:latin typeface="+mn-ea"/>
                <a:ea typeface="+mn-ea"/>
                <a:cs typeface="宋体" panose="02010600030101010101" pitchFamily="2" charset="-122"/>
                <a:sym typeface="Arial" panose="020B0604020202020204" pitchFamily="34" charset="0"/>
              </a:rPr>
              <a:t>其后规定</a:t>
            </a:r>
            <a:r>
              <a:rPr lang="zh-CN" altLang="en-US" sz="1300" dirty="0">
                <a:solidFill>
                  <a:schemeClr val="bg1"/>
                </a:solidFill>
                <a:latin typeface="+mn-ea"/>
                <a:ea typeface="+mn-ea"/>
                <a:cs typeface="宋体" panose="02010600030101010101" pitchFamily="2" charset="-122"/>
                <a:sym typeface="Arial" panose="020B0604020202020204" pitchFamily="34" charset="0"/>
              </a:rPr>
              <a:t>面积标准，</a:t>
            </a:r>
            <a:r>
              <a:rPr lang="zh-CN" altLang="en-US" sz="1300" dirty="0" smtClean="0">
                <a:solidFill>
                  <a:schemeClr val="bg1"/>
                </a:solidFill>
                <a:latin typeface="+mn-ea"/>
                <a:ea typeface="+mn-ea"/>
                <a:cs typeface="宋体" panose="02010600030101010101" pitchFamily="2" charset="-122"/>
                <a:sym typeface="Arial" panose="020B0604020202020204" pitchFamily="34" charset="0"/>
              </a:rPr>
              <a:t>由所在村</a:t>
            </a:r>
            <a:r>
              <a:rPr lang="zh-CN" altLang="en-US" sz="1300" dirty="0">
                <a:solidFill>
                  <a:schemeClr val="bg1"/>
                </a:solidFill>
                <a:latin typeface="+mn-ea"/>
                <a:ea typeface="+mn-ea"/>
                <a:cs typeface="宋体" panose="02010600030101010101" pitchFamily="2" charset="-122"/>
                <a:sym typeface="Arial" panose="020B0604020202020204" pitchFamily="34" charset="0"/>
              </a:rPr>
              <a:t>集体经济组织或村民委员会出具证明并公告30天无异议，经镇（街道）人民政府（办事处）</a:t>
            </a:r>
            <a:r>
              <a:rPr lang="zh-CN" altLang="en-US" sz="1300" dirty="0">
                <a:solidFill>
                  <a:srgbClr val="FF0000"/>
                </a:solidFill>
                <a:latin typeface="+mn-ea"/>
                <a:ea typeface="+mn-ea"/>
                <a:cs typeface="宋体" panose="02010600030101010101" pitchFamily="2" charset="-122"/>
                <a:sym typeface="Arial" panose="020B0604020202020204" pitchFamily="34" charset="0"/>
              </a:rPr>
              <a:t>审核</a:t>
            </a:r>
            <a:r>
              <a:rPr lang="zh-CN" altLang="en-US" sz="1300" dirty="0">
                <a:solidFill>
                  <a:schemeClr val="bg1"/>
                </a:solidFill>
                <a:latin typeface="+mn-ea"/>
                <a:ea typeface="+mn-ea"/>
                <a:cs typeface="宋体" panose="02010600030101010101" pitchFamily="2" charset="-122"/>
                <a:sym typeface="Arial" panose="020B0604020202020204" pitchFamily="34" charset="0"/>
              </a:rPr>
              <a:t>后，按照宅基地实际使用面积和房屋实际建筑面积予以确权登记。</a:t>
            </a:r>
          </a:p>
        </p:txBody>
      </p:sp>
      <p:sp>
        <p:nvSpPr>
          <p:cNvPr id="13" name="Flowchart: Alternate Process 24"/>
          <p:cNvSpPr/>
          <p:nvPr/>
        </p:nvSpPr>
        <p:spPr>
          <a:xfrm rot="16200000">
            <a:off x="2944986" y="2789211"/>
            <a:ext cx="4002271" cy="2458822"/>
          </a:xfrm>
          <a:prstGeom prst="roundRect">
            <a:avLst>
              <a:gd name="adj" fmla="val 6205"/>
            </a:avLst>
          </a:prstGeom>
          <a:solidFill>
            <a:srgbClr val="0070C0"/>
          </a:solidFill>
          <a:ln>
            <a:noFill/>
          </a:ln>
          <a:effectLst>
            <a:outerShdw blurRad="101600" dist="76200" dir="2700000" algn="tl" rotWithShape="0">
              <a:schemeClr val="accent2">
                <a:lumMod val="60000"/>
                <a:lumOff val="40000"/>
                <a:alpha val="30000"/>
              </a:schemeClr>
            </a:outerShdw>
          </a:effectLst>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defTabSz="1374775"/>
            <a:endParaRPr lang="en-US" sz="2665" dirty="0">
              <a:solidFill>
                <a:srgbClr val="FFFFFF"/>
              </a:solidFill>
              <a:ea typeface="思源黑体 CN Regular" panose="020B0500000000000000" pitchFamily="34" charset="-122"/>
              <a:cs typeface="思源黑体 CN Regular" panose="020B0500000000000000" pitchFamily="34" charset="-122"/>
              <a:sym typeface="Arial" panose="020B0604020202020204" pitchFamily="34" charset="0"/>
            </a:endParaRPr>
          </a:p>
        </p:txBody>
      </p:sp>
      <p:sp>
        <p:nvSpPr>
          <p:cNvPr id="16" name="1"/>
          <p:cNvSpPr txBox="1">
            <a:spLocks noChangeArrowheads="1"/>
          </p:cNvSpPr>
          <p:nvPr/>
        </p:nvSpPr>
        <p:spPr bwMode="auto">
          <a:xfrm>
            <a:off x="3821249" y="2137954"/>
            <a:ext cx="2255520" cy="3300904"/>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ysClr val="windowText" lastClr="000000"/>
                </a:solidFill>
                <a:latin typeface="Arial" panose="020B0604020202020204" pitchFamily="34" charset="0"/>
                <a:ea typeface="微软雅黑" panose="020B0503020204020204" pitchFamily="34" charset="-122"/>
              </a:defRPr>
            </a:lvl1pPr>
            <a:lvl2pPr marL="742950" indent="-285750" defTabSz="1216025">
              <a:defRPr>
                <a:solidFill>
                  <a:sysClr val="windowText" lastClr="000000"/>
                </a:solidFill>
                <a:latin typeface="Arial" panose="020B0604020202020204" pitchFamily="34" charset="0"/>
                <a:ea typeface="微软雅黑" panose="020B0503020204020204" pitchFamily="34" charset="-122"/>
              </a:defRPr>
            </a:lvl2pPr>
            <a:lvl3pPr marL="1143000" indent="-228600" defTabSz="1216025">
              <a:defRPr>
                <a:solidFill>
                  <a:sysClr val="windowText" lastClr="000000"/>
                </a:solidFill>
                <a:latin typeface="Arial" panose="020B0604020202020204" pitchFamily="34" charset="0"/>
                <a:ea typeface="微软雅黑" panose="020B0503020204020204" pitchFamily="34" charset="-122"/>
              </a:defRPr>
            </a:lvl3pPr>
            <a:lvl4pPr marL="1600200" indent="-228600" defTabSz="1216025">
              <a:defRPr>
                <a:solidFill>
                  <a:sysClr val="windowText" lastClr="000000"/>
                </a:solidFill>
                <a:latin typeface="Arial" panose="020B0604020202020204" pitchFamily="34" charset="0"/>
                <a:ea typeface="微软雅黑" panose="020B0503020204020204" pitchFamily="34" charset="-122"/>
              </a:defRPr>
            </a:lvl4pPr>
            <a:lvl5pPr marL="2057400" indent="-228600" defTabSz="1216025">
              <a:defRPr>
                <a:solidFill>
                  <a:sysClr val="windowText" lastClr="000000"/>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微软雅黑" panose="020B0503020204020204" pitchFamily="34" charset="-122"/>
              </a:defRPr>
            </a:lvl9pPr>
          </a:lstStyle>
          <a:p>
            <a:pPr algn="ctr">
              <a:lnSpc>
                <a:spcPct val="150000"/>
              </a:lnSpc>
            </a:pPr>
            <a:r>
              <a:rPr lang="zh-CN" altLang="en-US" sz="1300" dirty="0">
                <a:solidFill>
                  <a:sysClr val="window" lastClr="FFFFFF"/>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a:t>
            </a:r>
            <a:r>
              <a:rPr lang="zh-CN" altLang="en-US" sz="1300" dirty="0">
                <a:solidFill>
                  <a:sysClr val="window" lastClr="FFFFFF"/>
                </a:solidFill>
                <a:latin typeface="+mn-ea"/>
                <a:ea typeface="+mn-ea"/>
                <a:cs typeface="宋体" panose="02010600030101010101" pitchFamily="2" charset="-122"/>
                <a:sym typeface="Arial" panose="020B0604020202020204" pitchFamily="34" charset="0"/>
              </a:rPr>
              <a:t>二）在</a:t>
            </a:r>
            <a:r>
              <a:rPr lang="zh-CN" altLang="en-US" sz="1300" dirty="0">
                <a:solidFill>
                  <a:srgbClr val="FF0000"/>
                </a:solidFill>
                <a:latin typeface="+mn-ea"/>
                <a:ea typeface="+mn-ea"/>
                <a:cs typeface="宋体" panose="02010600030101010101" pitchFamily="2" charset="-122"/>
                <a:sym typeface="Arial" panose="020B0604020202020204" pitchFamily="34" charset="0"/>
              </a:rPr>
              <a:t>1982</a:t>
            </a:r>
            <a:r>
              <a:rPr lang="zh-CN" altLang="en-US" sz="1300" dirty="0">
                <a:solidFill>
                  <a:sysClr val="window" lastClr="FFFFFF"/>
                </a:solidFill>
                <a:latin typeface="+mn-ea"/>
                <a:ea typeface="+mn-ea"/>
                <a:cs typeface="宋体" panose="02010600030101010101" pitchFamily="2" charset="-122"/>
                <a:sym typeface="Arial" panose="020B0604020202020204" pitchFamily="34" charset="0"/>
              </a:rPr>
              <a:t>年2月13日《村镇建房用地管理条例》实施时起</a:t>
            </a:r>
            <a:r>
              <a:rPr lang="zh-CN" altLang="en-US" sz="1300" dirty="0">
                <a:solidFill>
                  <a:srgbClr val="FF0000"/>
                </a:solidFill>
                <a:latin typeface="+mn-ea"/>
                <a:ea typeface="+mn-ea"/>
                <a:cs typeface="宋体" panose="02010600030101010101" pitchFamily="2" charset="-122"/>
                <a:sym typeface="Arial" panose="020B0604020202020204" pitchFamily="34" charset="0"/>
              </a:rPr>
              <a:t>至1987年</a:t>
            </a:r>
            <a:r>
              <a:rPr lang="zh-CN" altLang="en-US" sz="1300" dirty="0">
                <a:solidFill>
                  <a:schemeClr val="bg1"/>
                </a:solidFill>
                <a:latin typeface="+mn-ea"/>
                <a:ea typeface="+mn-ea"/>
                <a:cs typeface="宋体" panose="02010600030101010101" pitchFamily="2" charset="-122"/>
                <a:sym typeface="Arial" panose="020B0604020202020204" pitchFamily="34" charset="0"/>
              </a:rPr>
              <a:t>1月1日</a:t>
            </a:r>
            <a:r>
              <a:rPr lang="zh-CN" altLang="en-US" sz="1300" dirty="0">
                <a:solidFill>
                  <a:sysClr val="window" lastClr="FFFFFF"/>
                </a:solidFill>
                <a:latin typeface="+mn-ea"/>
                <a:ea typeface="+mn-ea"/>
                <a:cs typeface="宋体" panose="02010600030101010101" pitchFamily="2" charset="-122"/>
                <a:sym typeface="Arial" panose="020B0604020202020204" pitchFamily="34" charset="0"/>
              </a:rPr>
              <a:t>《中华人民共和国土地管理法》实施</a:t>
            </a:r>
            <a:r>
              <a:rPr lang="zh-CN" altLang="en-US" sz="1300" dirty="0" smtClean="0">
                <a:solidFill>
                  <a:sysClr val="window" lastClr="FFFFFF"/>
                </a:solidFill>
                <a:latin typeface="+mn-ea"/>
                <a:ea typeface="+mn-ea"/>
                <a:cs typeface="宋体" panose="02010600030101010101" pitchFamily="2" charset="-122"/>
                <a:sym typeface="Arial" panose="020B0604020202020204" pitchFamily="34" charset="0"/>
              </a:rPr>
              <a:t>前建成，至今</a:t>
            </a:r>
            <a:r>
              <a:rPr lang="zh-CN" altLang="en-US" sz="1300" dirty="0">
                <a:solidFill>
                  <a:sysClr val="window" lastClr="FFFFFF"/>
                </a:solidFill>
                <a:latin typeface="+mn-ea"/>
                <a:ea typeface="+mn-ea"/>
                <a:cs typeface="宋体" panose="02010600030101010101" pitchFamily="2" charset="-122"/>
                <a:sym typeface="Arial" panose="020B0604020202020204" pitchFamily="34" charset="0"/>
              </a:rPr>
              <a:t>未扩建、改建、拆建的，由村集体经济组织或村民委员会出具证明并公告30天无异议，经镇（街道）人民政府（办事处）</a:t>
            </a:r>
            <a:r>
              <a:rPr lang="zh-CN" altLang="en-US" sz="1300" dirty="0">
                <a:solidFill>
                  <a:srgbClr val="FF0000"/>
                </a:solidFill>
                <a:latin typeface="+mn-ea"/>
                <a:ea typeface="+mn-ea"/>
                <a:cs typeface="宋体" panose="02010600030101010101" pitchFamily="2" charset="-122"/>
                <a:sym typeface="Arial" panose="020B0604020202020204" pitchFamily="34" charset="0"/>
              </a:rPr>
              <a:t>审核</a:t>
            </a:r>
            <a:r>
              <a:rPr lang="zh-CN" altLang="en-US" sz="1300" dirty="0">
                <a:solidFill>
                  <a:sysClr val="window" lastClr="FFFFFF"/>
                </a:solidFill>
                <a:latin typeface="+mn-ea"/>
                <a:ea typeface="+mn-ea"/>
                <a:cs typeface="宋体" panose="02010600030101010101" pitchFamily="2" charset="-122"/>
                <a:sym typeface="Arial" panose="020B0604020202020204" pitchFamily="34" charset="0"/>
              </a:rPr>
              <a:t>后，按</a:t>
            </a:r>
            <a:r>
              <a:rPr lang="zh-CN" altLang="en-US" sz="1300" dirty="0">
                <a:solidFill>
                  <a:srgbClr val="FF0000"/>
                </a:solidFill>
                <a:latin typeface="+mn-ea"/>
                <a:ea typeface="+mn-ea"/>
                <a:cs typeface="宋体" panose="02010600030101010101" pitchFamily="2" charset="-122"/>
                <a:sym typeface="Arial" panose="020B0604020202020204" pitchFamily="34" charset="0"/>
              </a:rPr>
              <a:t>审核确认</a:t>
            </a:r>
            <a:r>
              <a:rPr lang="zh-CN" altLang="en-US" sz="1300" dirty="0">
                <a:solidFill>
                  <a:sysClr val="window" lastClr="FFFFFF"/>
                </a:solidFill>
                <a:latin typeface="+mn-ea"/>
                <a:ea typeface="+mn-ea"/>
                <a:cs typeface="宋体" panose="02010600030101010101" pitchFamily="2" charset="-122"/>
                <a:sym typeface="Arial" panose="020B0604020202020204" pitchFamily="34" charset="0"/>
              </a:rPr>
              <a:t>的宅基地使用</a:t>
            </a:r>
            <a:r>
              <a:rPr lang="zh-CN" altLang="en-US" sz="1300" dirty="0">
                <a:solidFill>
                  <a:srgbClr val="FF0000"/>
                </a:solidFill>
                <a:latin typeface="+mn-ea"/>
                <a:ea typeface="+mn-ea"/>
                <a:cs typeface="宋体" panose="02010600030101010101" pitchFamily="2" charset="-122"/>
                <a:sym typeface="Arial" panose="020B0604020202020204" pitchFamily="34" charset="0"/>
              </a:rPr>
              <a:t>面积</a:t>
            </a:r>
            <a:r>
              <a:rPr lang="zh-CN" altLang="en-US" sz="1300" dirty="0">
                <a:solidFill>
                  <a:sysClr val="window" lastClr="FFFFFF"/>
                </a:solidFill>
                <a:latin typeface="+mn-ea"/>
                <a:ea typeface="+mn-ea"/>
                <a:cs typeface="宋体" panose="02010600030101010101" pitchFamily="2" charset="-122"/>
                <a:sym typeface="Arial" panose="020B0604020202020204" pitchFamily="34" charset="0"/>
              </a:rPr>
              <a:t>和房屋实际建筑面积予以确权登记</a:t>
            </a:r>
            <a:r>
              <a:rPr lang="zh-CN" altLang="en-US" sz="1300" dirty="0">
                <a:solidFill>
                  <a:sysClr val="window" lastClr="FFFFFF"/>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a:t>
            </a:r>
          </a:p>
        </p:txBody>
      </p:sp>
      <p:sp>
        <p:nvSpPr>
          <p:cNvPr id="17" name="Flowchart: Alternate Process 24"/>
          <p:cNvSpPr/>
          <p:nvPr/>
        </p:nvSpPr>
        <p:spPr>
          <a:xfrm rot="16200000">
            <a:off x="5538659" y="2796466"/>
            <a:ext cx="3987753" cy="2458819"/>
          </a:xfrm>
          <a:prstGeom prst="roundRect">
            <a:avLst>
              <a:gd name="adj" fmla="val 6205"/>
            </a:avLst>
          </a:prstGeom>
          <a:solidFill>
            <a:srgbClr val="0070C0"/>
          </a:solidFill>
          <a:ln>
            <a:noFill/>
          </a:ln>
          <a:effectLst>
            <a:outerShdw blurRad="101600" dist="76200" dir="2700000" algn="tl" rotWithShape="0">
              <a:srgbClr val="00B050">
                <a:alpha val="30000"/>
              </a:srgbClr>
            </a:outerShdw>
          </a:effectLst>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defTabSz="1374775"/>
            <a:endParaRPr lang="en-US" sz="2665" dirty="0">
              <a:solidFill>
                <a:srgbClr val="FFFFFF"/>
              </a:solidFill>
              <a:ea typeface="思源黑体 CN Regular" panose="020B0500000000000000" pitchFamily="34" charset="-122"/>
              <a:cs typeface="思源黑体 CN Regular" panose="020B0500000000000000" pitchFamily="34" charset="-122"/>
              <a:sym typeface="Arial" panose="020B0604020202020204" pitchFamily="34" charset="0"/>
            </a:endParaRPr>
          </a:p>
        </p:txBody>
      </p:sp>
      <p:sp>
        <p:nvSpPr>
          <p:cNvPr id="20" name="1"/>
          <p:cNvSpPr txBox="1">
            <a:spLocks noChangeArrowheads="1"/>
          </p:cNvSpPr>
          <p:nvPr/>
        </p:nvSpPr>
        <p:spPr bwMode="auto">
          <a:xfrm>
            <a:off x="6395085" y="2133601"/>
            <a:ext cx="2288540" cy="3000821"/>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ysClr val="windowText" lastClr="000000"/>
                </a:solidFill>
                <a:latin typeface="Arial" panose="020B0604020202020204" pitchFamily="34" charset="0"/>
                <a:ea typeface="微软雅黑" panose="020B0503020204020204" pitchFamily="34" charset="-122"/>
              </a:defRPr>
            </a:lvl1pPr>
            <a:lvl2pPr marL="742950" indent="-285750" defTabSz="1216025">
              <a:defRPr>
                <a:solidFill>
                  <a:sysClr val="windowText" lastClr="000000"/>
                </a:solidFill>
                <a:latin typeface="Arial" panose="020B0604020202020204" pitchFamily="34" charset="0"/>
                <a:ea typeface="微软雅黑" panose="020B0503020204020204" pitchFamily="34" charset="-122"/>
              </a:defRPr>
            </a:lvl2pPr>
            <a:lvl3pPr marL="1143000" indent="-228600" defTabSz="1216025">
              <a:defRPr>
                <a:solidFill>
                  <a:sysClr val="windowText" lastClr="000000"/>
                </a:solidFill>
                <a:latin typeface="Arial" panose="020B0604020202020204" pitchFamily="34" charset="0"/>
                <a:ea typeface="微软雅黑" panose="020B0503020204020204" pitchFamily="34" charset="-122"/>
              </a:defRPr>
            </a:lvl3pPr>
            <a:lvl4pPr marL="1600200" indent="-228600" defTabSz="1216025">
              <a:defRPr>
                <a:solidFill>
                  <a:sysClr val="windowText" lastClr="000000"/>
                </a:solidFill>
                <a:latin typeface="Arial" panose="020B0604020202020204" pitchFamily="34" charset="0"/>
                <a:ea typeface="微软雅黑" panose="020B0503020204020204" pitchFamily="34" charset="-122"/>
              </a:defRPr>
            </a:lvl4pPr>
            <a:lvl5pPr marL="2057400" indent="-228600" defTabSz="1216025">
              <a:defRPr>
                <a:solidFill>
                  <a:sysClr val="windowText" lastClr="000000"/>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微软雅黑" panose="020B0503020204020204" pitchFamily="34" charset="-122"/>
              </a:defRPr>
            </a:lvl9pPr>
          </a:lstStyle>
          <a:p>
            <a:pPr algn="ctr"/>
            <a:r>
              <a:rPr lang="zh-CN" altLang="en-US" sz="1300" dirty="0">
                <a:solidFill>
                  <a:sysClr val="window" lastClr="FFFFFF"/>
                </a:solidFill>
                <a:latin typeface="+mn-ea"/>
                <a:ea typeface="+mn-ea"/>
                <a:cs typeface="宋体" panose="02010600030101010101" pitchFamily="2" charset="-122"/>
                <a:sym typeface="Arial" panose="020B0604020202020204" pitchFamily="34" charset="0"/>
              </a:rPr>
              <a:t>（三）在</a:t>
            </a:r>
            <a:r>
              <a:rPr lang="zh-CN" altLang="en-US" sz="1300" dirty="0">
                <a:solidFill>
                  <a:srgbClr val="FF0000"/>
                </a:solidFill>
                <a:latin typeface="+mn-ea"/>
                <a:ea typeface="+mn-ea"/>
                <a:cs typeface="宋体" panose="02010600030101010101" pitchFamily="2" charset="-122"/>
                <a:sym typeface="Arial" panose="020B0604020202020204" pitchFamily="34" charset="0"/>
              </a:rPr>
              <a:t>1987年</a:t>
            </a:r>
            <a:r>
              <a:rPr lang="zh-CN" altLang="en-US" sz="1300" dirty="0">
                <a:solidFill>
                  <a:sysClr val="window" lastClr="FFFFFF"/>
                </a:solidFill>
                <a:latin typeface="+mn-ea"/>
                <a:ea typeface="+mn-ea"/>
                <a:cs typeface="宋体" panose="02010600030101010101" pitchFamily="2" charset="-122"/>
                <a:sym typeface="Arial" panose="020B0604020202020204" pitchFamily="34" charset="0"/>
              </a:rPr>
              <a:t>1月1日《中华人民共和国土地管理法》实施时起</a:t>
            </a:r>
            <a:r>
              <a:rPr lang="zh-CN" altLang="en-US" sz="1300" dirty="0">
                <a:solidFill>
                  <a:srgbClr val="FF0000"/>
                </a:solidFill>
                <a:latin typeface="+mn-ea"/>
                <a:ea typeface="+mn-ea"/>
                <a:cs typeface="宋体" panose="02010600030101010101" pitchFamily="2" charset="-122"/>
                <a:sym typeface="Arial" panose="020B0604020202020204" pitchFamily="34" charset="0"/>
              </a:rPr>
              <a:t>至1993年</a:t>
            </a:r>
            <a:r>
              <a:rPr lang="zh-CN" altLang="en-US" sz="1300" dirty="0">
                <a:solidFill>
                  <a:sysClr val="window" lastClr="FFFFFF"/>
                </a:solidFill>
                <a:latin typeface="+mn-ea"/>
                <a:ea typeface="+mn-ea"/>
                <a:cs typeface="宋体" panose="02010600030101010101" pitchFamily="2" charset="-122"/>
                <a:sym typeface="Arial" panose="020B0604020202020204" pitchFamily="34" charset="0"/>
              </a:rPr>
              <a:t>11月1日《村庄和集镇规划建设管理条例》实施</a:t>
            </a:r>
            <a:r>
              <a:rPr lang="zh-CN" altLang="en-US" sz="1300" dirty="0" smtClean="0">
                <a:solidFill>
                  <a:sysClr val="window" lastClr="FFFFFF"/>
                </a:solidFill>
                <a:latin typeface="+mn-ea"/>
                <a:ea typeface="+mn-ea"/>
                <a:cs typeface="宋体" panose="02010600030101010101" pitchFamily="2" charset="-122"/>
                <a:sym typeface="Arial" panose="020B0604020202020204" pitchFamily="34" charset="0"/>
              </a:rPr>
              <a:t>前建成，至今</a:t>
            </a:r>
            <a:r>
              <a:rPr lang="zh-CN" altLang="en-US" sz="1300" dirty="0">
                <a:solidFill>
                  <a:sysClr val="window" lastClr="FFFFFF"/>
                </a:solidFill>
                <a:latin typeface="+mn-ea"/>
                <a:ea typeface="+mn-ea"/>
                <a:cs typeface="宋体" panose="02010600030101010101" pitchFamily="2" charset="-122"/>
                <a:sym typeface="Arial" panose="020B0604020202020204" pitchFamily="34" charset="0"/>
              </a:rPr>
              <a:t>未扩建、改建、拆建，符合建房资格且经村集体经济组织或村民委员会</a:t>
            </a:r>
            <a:r>
              <a:rPr lang="zh-CN" altLang="en-US" sz="1300" dirty="0" smtClean="0">
                <a:solidFill>
                  <a:sysClr val="window" lastClr="FFFFFF"/>
                </a:solidFill>
                <a:latin typeface="+mn-ea"/>
                <a:ea typeface="+mn-ea"/>
                <a:cs typeface="宋体" panose="02010600030101010101" pitchFamily="2" charset="-122"/>
                <a:sym typeface="Arial" panose="020B0604020202020204" pitchFamily="34" charset="0"/>
              </a:rPr>
              <a:t>同意出具证明并</a:t>
            </a:r>
            <a:r>
              <a:rPr lang="zh-CN" altLang="en-US" sz="1300" dirty="0">
                <a:solidFill>
                  <a:sysClr val="window" lastClr="FFFFFF"/>
                </a:solidFill>
                <a:latin typeface="+mn-ea"/>
                <a:ea typeface="+mn-ea"/>
                <a:cs typeface="宋体" panose="02010600030101010101" pitchFamily="2" charset="-122"/>
                <a:sym typeface="Arial" panose="020B0604020202020204" pitchFamily="34" charset="0"/>
              </a:rPr>
              <a:t>公告30天无异议的，</a:t>
            </a:r>
            <a:r>
              <a:rPr lang="zh-CN" altLang="en-US" sz="1300" dirty="0" smtClean="0">
                <a:solidFill>
                  <a:sysClr val="window" lastClr="FFFFFF"/>
                </a:solidFill>
                <a:latin typeface="+mn-ea"/>
                <a:ea typeface="+mn-ea"/>
                <a:cs typeface="宋体" panose="02010600030101010101" pitchFamily="2" charset="-122"/>
                <a:sym typeface="Arial" panose="020B0604020202020204" pitchFamily="34" charset="0"/>
              </a:rPr>
              <a:t>报区人民政府</a:t>
            </a:r>
            <a:r>
              <a:rPr lang="zh-CN" altLang="en-US" sz="1300" dirty="0" smtClean="0">
                <a:solidFill>
                  <a:srgbClr val="FF0000"/>
                </a:solidFill>
                <a:latin typeface="+mn-ea"/>
                <a:ea typeface="+mn-ea"/>
                <a:cs typeface="宋体" panose="02010600030101010101" pitchFamily="2" charset="-122"/>
                <a:sym typeface="Arial" panose="020B0604020202020204" pitchFamily="34" charset="0"/>
              </a:rPr>
              <a:t>补办</a:t>
            </a:r>
            <a:r>
              <a:rPr lang="zh-CN" altLang="en-US" sz="1300" dirty="0">
                <a:solidFill>
                  <a:srgbClr val="FF0000"/>
                </a:solidFill>
                <a:latin typeface="+mn-ea"/>
                <a:ea typeface="+mn-ea"/>
                <a:cs typeface="宋体" panose="02010600030101010101" pitchFamily="2" charset="-122"/>
                <a:sym typeface="Arial" panose="020B0604020202020204" pitchFamily="34" charset="0"/>
              </a:rPr>
              <a:t>用地审批</a:t>
            </a:r>
            <a:r>
              <a:rPr lang="zh-CN" altLang="en-US" sz="1300" dirty="0" smtClean="0">
                <a:solidFill>
                  <a:sysClr val="window" lastClr="FFFFFF"/>
                </a:solidFill>
                <a:latin typeface="+mn-ea"/>
                <a:ea typeface="+mn-ea"/>
                <a:cs typeface="宋体" panose="02010600030101010101" pitchFamily="2" charset="-122"/>
                <a:sym typeface="Arial" panose="020B0604020202020204" pitchFamily="34" charset="0"/>
              </a:rPr>
              <a:t>手续后，</a:t>
            </a:r>
            <a:r>
              <a:rPr lang="zh-CN" altLang="en-US" sz="1300" dirty="0">
                <a:solidFill>
                  <a:sysClr val="window" lastClr="FFFFFF"/>
                </a:solidFill>
                <a:latin typeface="+mn-ea"/>
                <a:ea typeface="+mn-ea"/>
                <a:cs typeface="宋体" panose="02010600030101010101" pitchFamily="2" charset="-122"/>
                <a:sym typeface="Arial" panose="020B0604020202020204" pitchFamily="34" charset="0"/>
              </a:rPr>
              <a:t>根据</a:t>
            </a:r>
            <a:r>
              <a:rPr lang="zh-CN" altLang="en-US" sz="1300" dirty="0">
                <a:solidFill>
                  <a:srgbClr val="FF0000"/>
                </a:solidFill>
                <a:latin typeface="+mn-ea"/>
                <a:ea typeface="+mn-ea"/>
                <a:cs typeface="宋体" panose="02010600030101010101" pitchFamily="2" charset="-122"/>
                <a:sym typeface="Arial" panose="020B0604020202020204" pitchFamily="34" charset="0"/>
              </a:rPr>
              <a:t>批准面积</a:t>
            </a:r>
            <a:r>
              <a:rPr lang="zh-CN" altLang="en-US" sz="1300" dirty="0">
                <a:solidFill>
                  <a:sysClr val="window" lastClr="FFFFFF"/>
                </a:solidFill>
                <a:latin typeface="+mn-ea"/>
                <a:ea typeface="+mn-ea"/>
                <a:cs typeface="宋体" panose="02010600030101010101" pitchFamily="2" charset="-122"/>
                <a:sym typeface="Arial" panose="020B0604020202020204" pitchFamily="34" charset="0"/>
              </a:rPr>
              <a:t>确定宅基地使用权面积，房屋所有权按照实际建筑面积予以确权登记。宅基地实际使用面积超过审批确认的部分，在登记簿和权属证书附记栏中注明。</a:t>
            </a:r>
          </a:p>
        </p:txBody>
      </p:sp>
      <p:sp>
        <p:nvSpPr>
          <p:cNvPr id="22" name="Flowchart: Alternate Process 24"/>
          <p:cNvSpPr/>
          <p:nvPr/>
        </p:nvSpPr>
        <p:spPr>
          <a:xfrm rot="16200000">
            <a:off x="8125069" y="2796463"/>
            <a:ext cx="3987752" cy="2458825"/>
          </a:xfrm>
          <a:prstGeom prst="roundRect">
            <a:avLst>
              <a:gd name="adj" fmla="val 6205"/>
            </a:avLst>
          </a:prstGeom>
          <a:solidFill>
            <a:srgbClr val="0070C0"/>
          </a:solidFill>
          <a:ln>
            <a:noFill/>
          </a:ln>
          <a:effectLst>
            <a:outerShdw blurRad="101600" dist="76200" dir="2700000" algn="tl" rotWithShape="0">
              <a:srgbClr val="00B050">
                <a:alpha val="30000"/>
              </a:srgbClr>
            </a:outerShdw>
          </a:effectLst>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defTabSz="1374775"/>
            <a:endParaRPr lang="en-US" sz="2665" dirty="0">
              <a:solidFill>
                <a:srgbClr val="FFFFFF"/>
              </a:solidFill>
              <a:ea typeface="思源黑体 CN Regular" panose="020B0500000000000000" pitchFamily="34" charset="-122"/>
              <a:cs typeface="思源黑体 CN Regular" panose="020B0500000000000000" pitchFamily="34" charset="-122"/>
              <a:sym typeface="Arial" panose="020B0604020202020204" pitchFamily="34" charset="0"/>
            </a:endParaRPr>
          </a:p>
        </p:txBody>
      </p:sp>
      <p:sp>
        <p:nvSpPr>
          <p:cNvPr id="26" name="1"/>
          <p:cNvSpPr txBox="1">
            <a:spLocks noChangeArrowheads="1"/>
          </p:cNvSpPr>
          <p:nvPr/>
        </p:nvSpPr>
        <p:spPr bwMode="auto">
          <a:xfrm>
            <a:off x="8953500" y="2119085"/>
            <a:ext cx="2394585" cy="3200876"/>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ysClr val="windowText" lastClr="000000"/>
                </a:solidFill>
                <a:latin typeface="Arial" panose="020B0604020202020204" pitchFamily="34" charset="0"/>
                <a:ea typeface="微软雅黑" panose="020B0503020204020204" pitchFamily="34" charset="-122"/>
              </a:defRPr>
            </a:lvl1pPr>
            <a:lvl2pPr marL="742950" indent="-285750" defTabSz="1216025">
              <a:defRPr>
                <a:solidFill>
                  <a:sysClr val="windowText" lastClr="000000"/>
                </a:solidFill>
                <a:latin typeface="Arial" panose="020B0604020202020204" pitchFamily="34" charset="0"/>
                <a:ea typeface="微软雅黑" panose="020B0503020204020204" pitchFamily="34" charset="-122"/>
              </a:defRPr>
            </a:lvl2pPr>
            <a:lvl3pPr marL="1143000" indent="-228600" defTabSz="1216025">
              <a:defRPr>
                <a:solidFill>
                  <a:sysClr val="windowText" lastClr="000000"/>
                </a:solidFill>
                <a:latin typeface="Arial" panose="020B0604020202020204" pitchFamily="34" charset="0"/>
                <a:ea typeface="微软雅黑" panose="020B0503020204020204" pitchFamily="34" charset="-122"/>
              </a:defRPr>
            </a:lvl3pPr>
            <a:lvl4pPr marL="1600200" indent="-228600" defTabSz="1216025">
              <a:defRPr>
                <a:solidFill>
                  <a:sysClr val="windowText" lastClr="000000"/>
                </a:solidFill>
                <a:latin typeface="Arial" panose="020B0604020202020204" pitchFamily="34" charset="0"/>
                <a:ea typeface="微软雅黑" panose="020B0503020204020204" pitchFamily="34" charset="-122"/>
              </a:defRPr>
            </a:lvl4pPr>
            <a:lvl5pPr marL="2057400" indent="-228600" defTabSz="1216025">
              <a:defRPr>
                <a:solidFill>
                  <a:sysClr val="windowText" lastClr="000000"/>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微软雅黑" panose="020B0503020204020204" pitchFamily="34" charset="-122"/>
              </a:defRPr>
            </a:lvl9pPr>
          </a:lstStyle>
          <a:p>
            <a:pPr algn="ctr"/>
            <a:r>
              <a:rPr lang="zh-CN" altLang="en-US" sz="1300" dirty="0">
                <a:solidFill>
                  <a:sysClr val="window" lastClr="FFFFFF"/>
                </a:solidFill>
                <a:latin typeface="+mn-ea"/>
                <a:ea typeface="+mn-ea"/>
                <a:cs typeface="宋体" panose="02010600030101010101" pitchFamily="2" charset="-122"/>
                <a:sym typeface="Arial" panose="020B0604020202020204" pitchFamily="34" charset="0"/>
              </a:rPr>
              <a:t>（四）在</a:t>
            </a:r>
            <a:r>
              <a:rPr lang="zh-CN" altLang="en-US" sz="1300" dirty="0">
                <a:solidFill>
                  <a:srgbClr val="FF0000"/>
                </a:solidFill>
                <a:latin typeface="+mn-ea"/>
                <a:ea typeface="+mn-ea"/>
                <a:cs typeface="宋体" panose="02010600030101010101" pitchFamily="2" charset="-122"/>
                <a:sym typeface="Arial" panose="020B0604020202020204" pitchFamily="34" charset="0"/>
              </a:rPr>
              <a:t>1993年</a:t>
            </a:r>
            <a:r>
              <a:rPr lang="zh-CN" altLang="en-US" sz="1300" dirty="0">
                <a:solidFill>
                  <a:sysClr val="window" lastClr="FFFFFF"/>
                </a:solidFill>
                <a:latin typeface="+mn-ea"/>
                <a:ea typeface="+mn-ea"/>
                <a:cs typeface="宋体" panose="02010600030101010101" pitchFamily="2" charset="-122"/>
                <a:sym typeface="Arial" panose="020B0604020202020204" pitchFamily="34" charset="0"/>
              </a:rPr>
              <a:t>11月1日《村庄和集镇规划建设管理条例》实施</a:t>
            </a:r>
            <a:r>
              <a:rPr lang="zh-CN" altLang="en-US" sz="1300" dirty="0" smtClean="0">
                <a:solidFill>
                  <a:schemeClr val="bg1"/>
                </a:solidFill>
                <a:latin typeface="+mn-ea"/>
                <a:ea typeface="+mn-ea"/>
                <a:cs typeface="宋体" panose="02010600030101010101" pitchFamily="2" charset="-122"/>
                <a:sym typeface="Arial" panose="020B0604020202020204" pitchFamily="34" charset="0"/>
              </a:rPr>
              <a:t>后建成</a:t>
            </a:r>
            <a:r>
              <a:rPr lang="zh-CN" altLang="en-US" sz="1300" dirty="0" smtClean="0">
                <a:solidFill>
                  <a:sysClr val="window" lastClr="FFFFFF"/>
                </a:solidFill>
                <a:latin typeface="+mn-ea"/>
                <a:ea typeface="+mn-ea"/>
                <a:cs typeface="宋体" panose="02010600030101010101" pitchFamily="2" charset="-122"/>
                <a:sym typeface="Arial" panose="020B0604020202020204" pitchFamily="34" charset="0"/>
              </a:rPr>
              <a:t>，至今未扩建</a:t>
            </a:r>
            <a:r>
              <a:rPr lang="zh-CN" altLang="en-US" sz="1300" dirty="0">
                <a:solidFill>
                  <a:sysClr val="window" lastClr="FFFFFF"/>
                </a:solidFill>
                <a:latin typeface="+mn-ea"/>
                <a:ea typeface="+mn-ea"/>
                <a:cs typeface="宋体" panose="02010600030101010101" pitchFamily="2" charset="-122"/>
                <a:sym typeface="Arial" panose="020B0604020202020204" pitchFamily="34" charset="0"/>
              </a:rPr>
              <a:t>、改建、拆建，符合建房资格且经村集体经济组织或村民委员会</a:t>
            </a:r>
            <a:r>
              <a:rPr lang="zh-CN" altLang="en-US" sz="1300" dirty="0" smtClean="0">
                <a:solidFill>
                  <a:sysClr val="window" lastClr="FFFFFF"/>
                </a:solidFill>
                <a:latin typeface="+mn-ea"/>
                <a:ea typeface="+mn-ea"/>
                <a:cs typeface="宋体" panose="02010600030101010101" pitchFamily="2" charset="-122"/>
                <a:sym typeface="Arial" panose="020B0604020202020204" pitchFamily="34" charset="0"/>
              </a:rPr>
              <a:t>同意出具证明并</a:t>
            </a:r>
            <a:r>
              <a:rPr lang="zh-CN" altLang="en-US" sz="1300" dirty="0">
                <a:solidFill>
                  <a:sysClr val="window" lastClr="FFFFFF"/>
                </a:solidFill>
                <a:latin typeface="+mn-ea"/>
                <a:ea typeface="+mn-ea"/>
                <a:cs typeface="宋体" panose="02010600030101010101" pitchFamily="2" charset="-122"/>
                <a:sym typeface="Arial" panose="020B0604020202020204" pitchFamily="34" charset="0"/>
              </a:rPr>
              <a:t>公告30天无异议的，</a:t>
            </a:r>
            <a:r>
              <a:rPr lang="zh-CN" altLang="en-US" sz="1300" dirty="0" smtClean="0">
                <a:solidFill>
                  <a:sysClr val="window" lastClr="FFFFFF"/>
                </a:solidFill>
                <a:latin typeface="+mn-ea"/>
                <a:ea typeface="+mn-ea"/>
                <a:cs typeface="宋体" panose="02010600030101010101" pitchFamily="2" charset="-122"/>
                <a:sym typeface="Arial" panose="020B0604020202020204" pitchFamily="34" charset="0"/>
              </a:rPr>
              <a:t>报区人民政府</a:t>
            </a:r>
            <a:r>
              <a:rPr lang="zh-CN" altLang="en-US" sz="1300" dirty="0" smtClean="0">
                <a:solidFill>
                  <a:srgbClr val="FF0000"/>
                </a:solidFill>
                <a:latin typeface="+mn-ea"/>
                <a:ea typeface="+mn-ea"/>
                <a:cs typeface="宋体" panose="02010600030101010101" pitchFamily="2" charset="-122"/>
                <a:sym typeface="Arial" panose="020B0604020202020204" pitchFamily="34" charset="0"/>
              </a:rPr>
              <a:t>补办</a:t>
            </a:r>
            <a:r>
              <a:rPr lang="zh-CN" altLang="en-US" sz="1300" dirty="0">
                <a:solidFill>
                  <a:srgbClr val="FF0000"/>
                </a:solidFill>
                <a:latin typeface="+mn-ea"/>
                <a:ea typeface="+mn-ea"/>
                <a:cs typeface="宋体" panose="02010600030101010101" pitchFamily="2" charset="-122"/>
                <a:sym typeface="Arial" panose="020B0604020202020204" pitchFamily="34" charset="0"/>
              </a:rPr>
              <a:t>用地审批</a:t>
            </a:r>
            <a:r>
              <a:rPr lang="zh-CN" altLang="en-US" sz="1300" dirty="0" smtClean="0">
                <a:solidFill>
                  <a:sysClr val="window" lastClr="FFFFFF"/>
                </a:solidFill>
                <a:latin typeface="+mn-ea"/>
                <a:ea typeface="+mn-ea"/>
                <a:cs typeface="宋体" panose="02010600030101010101" pitchFamily="2" charset="-122"/>
                <a:sym typeface="Arial" panose="020B0604020202020204" pitchFamily="34" charset="0"/>
              </a:rPr>
              <a:t>手续后，</a:t>
            </a:r>
            <a:r>
              <a:rPr lang="zh-CN" altLang="en-US" sz="1300" dirty="0">
                <a:solidFill>
                  <a:sysClr val="window" lastClr="FFFFFF"/>
                </a:solidFill>
                <a:latin typeface="+mn-ea"/>
                <a:ea typeface="+mn-ea"/>
                <a:cs typeface="宋体" panose="02010600030101010101" pitchFamily="2" charset="-122"/>
                <a:sym typeface="Arial" panose="020B0604020202020204" pitchFamily="34" charset="0"/>
              </a:rPr>
              <a:t>根据</a:t>
            </a:r>
            <a:r>
              <a:rPr lang="zh-CN" altLang="en-US" sz="1300" dirty="0">
                <a:solidFill>
                  <a:srgbClr val="FF0000"/>
                </a:solidFill>
                <a:latin typeface="+mn-ea"/>
                <a:ea typeface="+mn-ea"/>
                <a:cs typeface="宋体" panose="02010600030101010101" pitchFamily="2" charset="-122"/>
                <a:sym typeface="Arial" panose="020B0604020202020204" pitchFamily="34" charset="0"/>
              </a:rPr>
              <a:t>批准的面积</a:t>
            </a:r>
            <a:r>
              <a:rPr lang="zh-CN" altLang="en-US" sz="1300" dirty="0">
                <a:solidFill>
                  <a:sysClr val="window" lastClr="FFFFFF"/>
                </a:solidFill>
                <a:latin typeface="+mn-ea"/>
                <a:ea typeface="+mn-ea"/>
                <a:cs typeface="宋体" panose="02010600030101010101" pitchFamily="2" charset="-122"/>
                <a:sym typeface="Arial" panose="020B0604020202020204" pitchFamily="34" charset="0"/>
              </a:rPr>
              <a:t>确定宅基地使用权面积，予以确权登记；对批准的宅基地使用权范围的房屋，未办理</a:t>
            </a:r>
            <a:r>
              <a:rPr lang="zh-CN" altLang="en-US" sz="1300" dirty="0" smtClean="0">
                <a:solidFill>
                  <a:sysClr val="window" lastClr="FFFFFF"/>
                </a:solidFill>
                <a:latin typeface="+mn-ea"/>
                <a:ea typeface="+mn-ea"/>
                <a:cs typeface="宋体" panose="02010600030101010101" pitchFamily="2" charset="-122"/>
                <a:sym typeface="Arial" panose="020B0604020202020204" pitchFamily="34" charset="0"/>
              </a:rPr>
              <a:t>房屋</a:t>
            </a:r>
            <a:r>
              <a:rPr lang="zh-CN" altLang="en-US" sz="1300" dirty="0" smtClean="0">
                <a:solidFill>
                  <a:srgbClr val="FF0000"/>
                </a:solidFill>
                <a:latin typeface="+mn-ea"/>
                <a:ea typeface="+mn-ea"/>
                <a:cs typeface="宋体" panose="02010600030101010101" pitchFamily="2" charset="-122"/>
                <a:sym typeface="Arial" panose="020B0604020202020204" pitchFamily="34" charset="0"/>
              </a:rPr>
              <a:t>规划</a:t>
            </a:r>
            <a:r>
              <a:rPr lang="zh-CN" altLang="en-US" sz="1300" dirty="0">
                <a:solidFill>
                  <a:srgbClr val="FF0000"/>
                </a:solidFill>
                <a:latin typeface="+mn-ea"/>
                <a:ea typeface="+mn-ea"/>
                <a:cs typeface="宋体" panose="02010600030101010101" pitchFamily="2" charset="-122"/>
                <a:sym typeface="Arial" panose="020B0604020202020204" pitchFamily="34" charset="0"/>
              </a:rPr>
              <a:t>审批</a:t>
            </a:r>
            <a:r>
              <a:rPr lang="zh-CN" altLang="en-US" sz="1300" dirty="0">
                <a:solidFill>
                  <a:sysClr val="window" lastClr="FFFFFF"/>
                </a:solidFill>
                <a:latin typeface="+mn-ea"/>
                <a:ea typeface="+mn-ea"/>
                <a:cs typeface="宋体" panose="02010600030101010101" pitchFamily="2" charset="-122"/>
                <a:sym typeface="Arial" panose="020B0604020202020204" pitchFamily="34" charset="0"/>
              </a:rPr>
              <a:t>手续的</a:t>
            </a:r>
            <a:r>
              <a:rPr lang="zh-CN" altLang="en-US" sz="1300" dirty="0" smtClean="0">
                <a:solidFill>
                  <a:sysClr val="window" lastClr="FFFFFF"/>
                </a:solidFill>
                <a:latin typeface="+mn-ea"/>
                <a:ea typeface="+mn-ea"/>
                <a:cs typeface="宋体" panose="02010600030101010101" pitchFamily="2" charset="-122"/>
                <a:sym typeface="Arial" panose="020B0604020202020204" pitchFamily="34" charset="0"/>
              </a:rPr>
              <a:t>，</a:t>
            </a:r>
            <a:r>
              <a:rPr lang="zh-CN" altLang="en-US" sz="1300" dirty="0" smtClean="0">
                <a:solidFill>
                  <a:sysClr val="window" lastClr="FFFFFF"/>
                </a:solidFill>
                <a:latin typeface="+mn-ea"/>
                <a:ea typeface="+mn-ea"/>
                <a:cs typeface="宋体" panose="02010600030101010101" pitchFamily="2" charset="-122"/>
                <a:sym typeface="Arial" panose="020B0604020202020204" pitchFamily="34" charset="0"/>
              </a:rPr>
              <a:t>按照本细则第七条第二点第</a:t>
            </a:r>
            <a:r>
              <a:rPr lang="en-US" altLang="en-US" sz="1300" dirty="0" smtClean="0">
                <a:solidFill>
                  <a:sysClr val="window" lastClr="FFFFFF"/>
                </a:solidFill>
                <a:latin typeface="+mn-ea"/>
                <a:ea typeface="+mn-ea"/>
                <a:cs typeface="宋体" panose="02010600030101010101" pitchFamily="2" charset="-122"/>
                <a:sym typeface="Arial" panose="020B0604020202020204" pitchFamily="34" charset="0"/>
              </a:rPr>
              <a:t>2</a:t>
            </a:r>
            <a:r>
              <a:rPr lang="zh-CN" altLang="en-US" sz="1300" dirty="0" smtClean="0">
                <a:solidFill>
                  <a:sysClr val="window" lastClr="FFFFFF"/>
                </a:solidFill>
                <a:latin typeface="+mn-ea"/>
                <a:ea typeface="+mn-ea"/>
                <a:cs typeface="宋体" panose="02010600030101010101" pitchFamily="2" charset="-122"/>
                <a:sym typeface="Arial" panose="020B0604020202020204" pitchFamily="34" charset="0"/>
              </a:rPr>
              <a:t>、</a:t>
            </a:r>
            <a:r>
              <a:rPr lang="en-US" altLang="en-US" sz="1300" dirty="0" smtClean="0">
                <a:solidFill>
                  <a:sysClr val="window" lastClr="FFFFFF"/>
                </a:solidFill>
                <a:latin typeface="+mn-ea"/>
                <a:ea typeface="+mn-ea"/>
                <a:cs typeface="宋体" panose="02010600030101010101" pitchFamily="2" charset="-122"/>
                <a:sym typeface="Arial" panose="020B0604020202020204" pitchFamily="34" charset="0"/>
              </a:rPr>
              <a:t>3</a:t>
            </a:r>
            <a:r>
              <a:rPr lang="zh-CN" altLang="en-US" sz="1300" dirty="0" smtClean="0">
                <a:solidFill>
                  <a:sysClr val="window" lastClr="FFFFFF"/>
                </a:solidFill>
                <a:latin typeface="+mn-ea"/>
                <a:ea typeface="+mn-ea"/>
                <a:cs typeface="宋体" panose="02010600030101010101" pitchFamily="2" charset="-122"/>
                <a:sym typeface="Arial" panose="020B0604020202020204" pitchFamily="34" charset="0"/>
              </a:rPr>
              <a:t>小点和第八条第二点第</a:t>
            </a:r>
            <a:r>
              <a:rPr lang="en-US" altLang="en-US" sz="1300" dirty="0" smtClean="0">
                <a:solidFill>
                  <a:sysClr val="window" lastClr="FFFFFF"/>
                </a:solidFill>
                <a:latin typeface="+mn-ea"/>
                <a:ea typeface="+mn-ea"/>
                <a:cs typeface="宋体" panose="02010600030101010101" pitchFamily="2" charset="-122"/>
                <a:sym typeface="Arial" panose="020B0604020202020204" pitchFamily="34" charset="0"/>
              </a:rPr>
              <a:t>2</a:t>
            </a:r>
            <a:r>
              <a:rPr lang="zh-CN" altLang="en-US" sz="1300" dirty="0" smtClean="0">
                <a:solidFill>
                  <a:sysClr val="window" lastClr="FFFFFF"/>
                </a:solidFill>
                <a:latin typeface="+mn-ea"/>
                <a:ea typeface="+mn-ea"/>
                <a:cs typeface="宋体" panose="02010600030101010101" pitchFamily="2" charset="-122"/>
                <a:sym typeface="Arial" panose="020B0604020202020204" pitchFamily="34" charset="0"/>
              </a:rPr>
              <a:t>小点规定确定房屋所有权。宅基地实际使用面积超过审批确认的部分，在登记簿和权属证书附记栏中注明。</a:t>
            </a:r>
            <a:endParaRPr lang="zh-CN" altLang="en-US" sz="1300" dirty="0">
              <a:solidFill>
                <a:sysClr val="window" lastClr="FFFFFF"/>
              </a:solidFill>
              <a:latin typeface="+mn-ea"/>
              <a:ea typeface="+mn-ea"/>
              <a:cs typeface="宋体" panose="02010600030101010101" pitchFamily="2" charset="-122"/>
              <a:sym typeface="Arial" panose="020B0604020202020204" pitchFamily="34" charset="0"/>
            </a:endParaRPr>
          </a:p>
        </p:txBody>
      </p:sp>
      <p:sp>
        <p:nvSpPr>
          <p:cNvPr id="27" name="Oval 88"/>
          <p:cNvSpPr>
            <a:spLocks noChangeAspect="1"/>
          </p:cNvSpPr>
          <p:nvPr/>
        </p:nvSpPr>
        <p:spPr>
          <a:xfrm>
            <a:off x="1754147" y="5732473"/>
            <a:ext cx="1105780" cy="1106703"/>
          </a:xfrm>
          <a:prstGeom prst="ellipse">
            <a:avLst/>
          </a:prstGeom>
          <a:solidFill>
            <a:sysClr val="window" lastClr="FFFFFF"/>
          </a:solidFill>
          <a:ln w="19050">
            <a:no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defTabSz="1374775"/>
            <a:endParaRPr lang="en-US" sz="2130" b="1" dirty="0">
              <a:solidFill>
                <a:srgbClr val="FFFFFF"/>
              </a:solidFill>
              <a:ea typeface="思源黑体 CN Regular" panose="020B0500000000000000" pitchFamily="34" charset="-122"/>
              <a:cs typeface="思源黑体 CN Regular" panose="020B0500000000000000" pitchFamily="34" charset="-122"/>
              <a:sym typeface="Arial" panose="020B0604020202020204" pitchFamily="34" charset="0"/>
            </a:endParaRPr>
          </a:p>
        </p:txBody>
      </p:sp>
      <p:sp>
        <p:nvSpPr>
          <p:cNvPr id="28" name="Oval 94"/>
          <p:cNvSpPr>
            <a:spLocks noChangeAspect="1"/>
          </p:cNvSpPr>
          <p:nvPr/>
        </p:nvSpPr>
        <p:spPr>
          <a:xfrm>
            <a:off x="1881737" y="5860171"/>
            <a:ext cx="850599" cy="851309"/>
          </a:xfrm>
          <a:prstGeom prst="ellipse">
            <a:avLst/>
          </a:prstGeom>
          <a:solidFill>
            <a:srgbClr val="92D050"/>
          </a:solidFill>
          <a:ln w="19050">
            <a:noFill/>
          </a:ln>
          <a:effectLst>
            <a:outerShdw blurRad="101600" dist="76200" dir="2700000" algn="tl" rotWithShape="0">
              <a:prstClr val="black">
                <a:alpha val="30000"/>
              </a:prstClr>
            </a:outerShdw>
          </a:effectLst>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defTabSz="1374775"/>
            <a:endParaRPr lang="en-US" sz="2130" b="1" dirty="0">
              <a:solidFill>
                <a:srgbClr val="FFFFFF"/>
              </a:solidFill>
              <a:ea typeface="思源黑体 CN Regular" panose="020B0500000000000000" pitchFamily="34" charset="-122"/>
              <a:cs typeface="思源黑体 CN Regular" panose="020B0500000000000000" pitchFamily="34" charset="-122"/>
              <a:sym typeface="Arial" panose="020B0604020202020204" pitchFamily="34" charset="0"/>
            </a:endParaRPr>
          </a:p>
        </p:txBody>
      </p:sp>
      <p:sp>
        <p:nvSpPr>
          <p:cNvPr id="29" name="文本框 42"/>
          <p:cNvSpPr txBox="1"/>
          <p:nvPr/>
        </p:nvSpPr>
        <p:spPr>
          <a:xfrm>
            <a:off x="2104379" y="6113452"/>
            <a:ext cx="412292" cy="338554"/>
          </a:xfrm>
          <a:prstGeom prst="rect">
            <a:avLst/>
          </a:prstGeom>
          <a:noFill/>
        </p:spPr>
        <p:txBody>
          <a:bodyPr wrap="none" rtlCol="0">
            <a:spAutoFit/>
          </a:bodyPr>
          <a:lstStyle/>
          <a:p>
            <a:pPr algn="ctr" defTabSz="1218565"/>
            <a:r>
              <a:rPr lang="en-US" altLang="zh-CN" sz="1600" dirty="0">
                <a:solidFill>
                  <a:srgbClr val="002060"/>
                </a:solidFill>
                <a:ea typeface="思源黑体 CN Regular" panose="020B0500000000000000" pitchFamily="34" charset="-122"/>
                <a:cs typeface="思源黑体 CN Regular" panose="020B0500000000000000" pitchFamily="34" charset="-122"/>
                <a:sym typeface="Arial" panose="020B0604020202020204" pitchFamily="34" charset="0"/>
              </a:rPr>
              <a:t>01</a:t>
            </a:r>
            <a:endParaRPr lang="zh-CN" altLang="en-US" sz="1600" dirty="0">
              <a:solidFill>
                <a:srgbClr val="002060"/>
              </a:solidFill>
              <a:ea typeface="思源黑体 CN Regular" panose="020B0500000000000000" pitchFamily="34" charset="-122"/>
              <a:cs typeface="思源黑体 CN Regular" panose="020B0500000000000000" pitchFamily="34" charset="-122"/>
              <a:sym typeface="Arial" panose="020B0604020202020204" pitchFamily="34" charset="0"/>
            </a:endParaRPr>
          </a:p>
        </p:txBody>
      </p:sp>
      <p:sp>
        <p:nvSpPr>
          <p:cNvPr id="30" name="Oval 96"/>
          <p:cNvSpPr>
            <a:spLocks noChangeAspect="1"/>
          </p:cNvSpPr>
          <p:nvPr/>
        </p:nvSpPr>
        <p:spPr>
          <a:xfrm>
            <a:off x="4392596" y="5732473"/>
            <a:ext cx="1105780" cy="1106703"/>
          </a:xfrm>
          <a:prstGeom prst="ellipse">
            <a:avLst/>
          </a:prstGeom>
          <a:solidFill>
            <a:sysClr val="window" lastClr="FFFFFF"/>
          </a:solidFill>
          <a:ln w="19050">
            <a:no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defTabSz="1374775"/>
            <a:endParaRPr lang="en-US" sz="2130" b="1" dirty="0">
              <a:solidFill>
                <a:srgbClr val="FFFFFF"/>
              </a:solidFill>
              <a:ea typeface="思源黑体 CN Regular" panose="020B0500000000000000" pitchFamily="34" charset="-122"/>
              <a:cs typeface="思源黑体 CN Regular" panose="020B0500000000000000" pitchFamily="34" charset="-122"/>
              <a:sym typeface="Arial" panose="020B0604020202020204" pitchFamily="34" charset="0"/>
            </a:endParaRPr>
          </a:p>
        </p:txBody>
      </p:sp>
      <p:sp>
        <p:nvSpPr>
          <p:cNvPr id="31" name="Oval 110"/>
          <p:cNvSpPr>
            <a:spLocks noChangeAspect="1"/>
          </p:cNvSpPr>
          <p:nvPr/>
        </p:nvSpPr>
        <p:spPr>
          <a:xfrm>
            <a:off x="4520187" y="5860171"/>
            <a:ext cx="850599" cy="851309"/>
          </a:xfrm>
          <a:prstGeom prst="ellipse">
            <a:avLst/>
          </a:prstGeom>
          <a:solidFill>
            <a:srgbClr val="92D050"/>
          </a:solidFill>
          <a:ln w="19050">
            <a:noFill/>
          </a:ln>
          <a:effectLst>
            <a:outerShdw blurRad="101600" dist="76200" dir="2700000" algn="tl" rotWithShape="0">
              <a:prstClr val="black">
                <a:alpha val="30000"/>
              </a:prstClr>
            </a:outerShdw>
          </a:effectLst>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defTabSz="1374775"/>
            <a:endParaRPr lang="en-US" sz="2130" b="1" dirty="0">
              <a:solidFill>
                <a:srgbClr val="FFFFFF"/>
              </a:solidFill>
              <a:ea typeface="思源黑体 CN Regular" panose="020B0500000000000000" pitchFamily="34" charset="-122"/>
              <a:cs typeface="思源黑体 CN Regular" panose="020B0500000000000000" pitchFamily="34" charset="-122"/>
              <a:sym typeface="Arial" panose="020B0604020202020204" pitchFamily="34" charset="0"/>
            </a:endParaRPr>
          </a:p>
        </p:txBody>
      </p:sp>
      <p:sp>
        <p:nvSpPr>
          <p:cNvPr id="32" name="文本框 42"/>
          <p:cNvSpPr txBox="1"/>
          <p:nvPr/>
        </p:nvSpPr>
        <p:spPr>
          <a:xfrm>
            <a:off x="4739344" y="6117330"/>
            <a:ext cx="412292" cy="338554"/>
          </a:xfrm>
          <a:prstGeom prst="rect">
            <a:avLst/>
          </a:prstGeom>
          <a:noFill/>
        </p:spPr>
        <p:txBody>
          <a:bodyPr wrap="none" rtlCol="0">
            <a:spAutoFit/>
          </a:bodyPr>
          <a:lstStyle/>
          <a:p>
            <a:pPr algn="ctr" defTabSz="1218565"/>
            <a:r>
              <a:rPr lang="en-US" altLang="zh-CN" sz="1600" dirty="0">
                <a:solidFill>
                  <a:srgbClr val="002060"/>
                </a:solidFill>
                <a:ea typeface="思源黑体 CN Regular" panose="020B0500000000000000" pitchFamily="34" charset="-122"/>
                <a:cs typeface="思源黑体 CN Regular" panose="020B0500000000000000" pitchFamily="34" charset="-122"/>
                <a:sym typeface="Arial" panose="020B0604020202020204" pitchFamily="34" charset="0"/>
              </a:rPr>
              <a:t>02</a:t>
            </a:r>
            <a:endParaRPr lang="zh-CN" altLang="en-US" sz="1600" dirty="0">
              <a:solidFill>
                <a:srgbClr val="002060"/>
              </a:solidFill>
              <a:ea typeface="思源黑体 CN Regular" panose="020B0500000000000000" pitchFamily="34" charset="-122"/>
              <a:cs typeface="思源黑体 CN Regular" panose="020B0500000000000000" pitchFamily="34" charset="-122"/>
              <a:sym typeface="Arial" panose="020B0604020202020204" pitchFamily="34" charset="0"/>
            </a:endParaRPr>
          </a:p>
        </p:txBody>
      </p:sp>
      <p:sp>
        <p:nvSpPr>
          <p:cNvPr id="33" name="Oval 127"/>
          <p:cNvSpPr>
            <a:spLocks noChangeAspect="1"/>
          </p:cNvSpPr>
          <p:nvPr/>
        </p:nvSpPr>
        <p:spPr>
          <a:xfrm>
            <a:off x="6979007" y="5732473"/>
            <a:ext cx="1105780" cy="1106703"/>
          </a:xfrm>
          <a:prstGeom prst="ellipse">
            <a:avLst/>
          </a:prstGeom>
          <a:solidFill>
            <a:sysClr val="window" lastClr="FFFFFF"/>
          </a:solidFill>
          <a:ln w="19050">
            <a:no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defTabSz="1374775"/>
            <a:endParaRPr lang="en-US" sz="2130" b="1" dirty="0">
              <a:solidFill>
                <a:srgbClr val="FFFFFF"/>
              </a:solidFill>
              <a:ea typeface="思源黑体 CN Regular" panose="020B0500000000000000" pitchFamily="34" charset="-122"/>
              <a:cs typeface="思源黑体 CN Regular" panose="020B0500000000000000" pitchFamily="34" charset="-122"/>
              <a:sym typeface="Arial" panose="020B0604020202020204" pitchFamily="34" charset="0"/>
            </a:endParaRPr>
          </a:p>
        </p:txBody>
      </p:sp>
      <p:sp>
        <p:nvSpPr>
          <p:cNvPr id="34" name="Oval 128"/>
          <p:cNvSpPr>
            <a:spLocks noChangeAspect="1"/>
          </p:cNvSpPr>
          <p:nvPr/>
        </p:nvSpPr>
        <p:spPr>
          <a:xfrm>
            <a:off x="7106597" y="5860171"/>
            <a:ext cx="850599" cy="851309"/>
          </a:xfrm>
          <a:prstGeom prst="ellipse">
            <a:avLst/>
          </a:prstGeom>
          <a:solidFill>
            <a:srgbClr val="92D050"/>
          </a:solidFill>
          <a:ln w="19050">
            <a:noFill/>
          </a:ln>
          <a:effectLst>
            <a:outerShdw blurRad="101600" dist="76200" dir="2700000" algn="tl" rotWithShape="0">
              <a:prstClr val="black">
                <a:alpha val="30000"/>
              </a:prstClr>
            </a:outerShdw>
          </a:effectLst>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defTabSz="1374775"/>
            <a:endParaRPr lang="en-US" sz="2130" b="1" dirty="0">
              <a:solidFill>
                <a:srgbClr val="FFFFFF"/>
              </a:solidFill>
              <a:ea typeface="思源黑体 CN Regular" panose="020B0500000000000000" pitchFamily="34" charset="-122"/>
              <a:cs typeface="思源黑体 CN Regular" panose="020B0500000000000000" pitchFamily="34" charset="-122"/>
              <a:sym typeface="Arial" panose="020B0604020202020204" pitchFamily="34" charset="0"/>
            </a:endParaRPr>
          </a:p>
        </p:txBody>
      </p:sp>
      <p:sp>
        <p:nvSpPr>
          <p:cNvPr id="35" name="文本框 42"/>
          <p:cNvSpPr txBox="1"/>
          <p:nvPr/>
        </p:nvSpPr>
        <p:spPr>
          <a:xfrm>
            <a:off x="7333085" y="6116584"/>
            <a:ext cx="412292" cy="338554"/>
          </a:xfrm>
          <a:prstGeom prst="rect">
            <a:avLst/>
          </a:prstGeom>
          <a:noFill/>
        </p:spPr>
        <p:txBody>
          <a:bodyPr wrap="none" rtlCol="0">
            <a:spAutoFit/>
          </a:bodyPr>
          <a:lstStyle/>
          <a:p>
            <a:pPr algn="ctr" defTabSz="1218565"/>
            <a:r>
              <a:rPr lang="en-US" altLang="zh-CN" sz="1600" dirty="0">
                <a:solidFill>
                  <a:srgbClr val="002060"/>
                </a:solidFill>
                <a:ea typeface="思源黑体 CN Regular" panose="020B0500000000000000" pitchFamily="34" charset="-122"/>
                <a:cs typeface="思源黑体 CN Regular" panose="020B0500000000000000" pitchFamily="34" charset="-122"/>
                <a:sym typeface="Arial" panose="020B0604020202020204" pitchFamily="34" charset="0"/>
              </a:rPr>
              <a:t>03</a:t>
            </a:r>
            <a:endParaRPr lang="zh-CN" altLang="en-US" sz="1600" dirty="0">
              <a:solidFill>
                <a:srgbClr val="002060"/>
              </a:solidFill>
              <a:ea typeface="思源黑体 CN Regular" panose="020B0500000000000000" pitchFamily="34" charset="-122"/>
              <a:cs typeface="思源黑体 CN Regular" panose="020B0500000000000000" pitchFamily="34" charset="-122"/>
              <a:sym typeface="Arial" panose="020B0604020202020204" pitchFamily="34" charset="0"/>
            </a:endParaRPr>
          </a:p>
        </p:txBody>
      </p:sp>
      <p:sp>
        <p:nvSpPr>
          <p:cNvPr id="36" name="Oval 130"/>
          <p:cNvSpPr>
            <a:spLocks noChangeAspect="1"/>
          </p:cNvSpPr>
          <p:nvPr/>
        </p:nvSpPr>
        <p:spPr>
          <a:xfrm>
            <a:off x="9565417" y="5732459"/>
            <a:ext cx="1105780" cy="1106703"/>
          </a:xfrm>
          <a:prstGeom prst="ellipse">
            <a:avLst/>
          </a:prstGeom>
          <a:solidFill>
            <a:sysClr val="window" lastClr="FFFFFF"/>
          </a:solidFill>
          <a:ln w="19050">
            <a:no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defTabSz="1374775"/>
            <a:endParaRPr lang="en-US" sz="2130" b="1" dirty="0">
              <a:solidFill>
                <a:srgbClr val="FFFFFF"/>
              </a:solidFill>
              <a:ea typeface="思源黑体 CN Regular" panose="020B0500000000000000" pitchFamily="34" charset="-122"/>
              <a:cs typeface="思源黑体 CN Regular" panose="020B0500000000000000" pitchFamily="34" charset="-122"/>
              <a:sym typeface="Arial" panose="020B0604020202020204" pitchFamily="34" charset="0"/>
            </a:endParaRPr>
          </a:p>
        </p:txBody>
      </p:sp>
      <p:sp>
        <p:nvSpPr>
          <p:cNvPr id="37" name="Oval 131"/>
          <p:cNvSpPr>
            <a:spLocks noChangeAspect="1"/>
          </p:cNvSpPr>
          <p:nvPr/>
        </p:nvSpPr>
        <p:spPr>
          <a:xfrm>
            <a:off x="9693007" y="5860156"/>
            <a:ext cx="850599" cy="851309"/>
          </a:xfrm>
          <a:prstGeom prst="ellipse">
            <a:avLst/>
          </a:prstGeom>
          <a:solidFill>
            <a:srgbClr val="92D050"/>
          </a:solidFill>
          <a:ln w="19050">
            <a:noFill/>
          </a:ln>
          <a:effectLst>
            <a:outerShdw blurRad="101600" dist="76200" dir="2700000" algn="tl" rotWithShape="0">
              <a:prstClr val="black">
                <a:alpha val="30000"/>
              </a:prstClr>
            </a:outerShdw>
          </a:effectLst>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defTabSz="1374775"/>
            <a:endParaRPr lang="en-US" sz="2130" b="1" dirty="0">
              <a:solidFill>
                <a:srgbClr val="FFFFFF"/>
              </a:solidFill>
              <a:ea typeface="思源黑体 CN Regular" panose="020B0500000000000000" pitchFamily="34" charset="-122"/>
              <a:cs typeface="思源黑体 CN Regular" panose="020B0500000000000000" pitchFamily="34" charset="-122"/>
              <a:sym typeface="Arial" panose="020B0604020202020204" pitchFamily="34" charset="0"/>
            </a:endParaRPr>
          </a:p>
        </p:txBody>
      </p:sp>
      <p:sp>
        <p:nvSpPr>
          <p:cNvPr id="38" name="文本框 42"/>
          <p:cNvSpPr txBox="1"/>
          <p:nvPr/>
        </p:nvSpPr>
        <p:spPr>
          <a:xfrm>
            <a:off x="9921881" y="6120462"/>
            <a:ext cx="412292" cy="338554"/>
          </a:xfrm>
          <a:prstGeom prst="rect">
            <a:avLst/>
          </a:prstGeom>
          <a:noFill/>
        </p:spPr>
        <p:txBody>
          <a:bodyPr wrap="none" rtlCol="0">
            <a:spAutoFit/>
          </a:bodyPr>
          <a:lstStyle/>
          <a:p>
            <a:pPr algn="ctr" defTabSz="1218565"/>
            <a:r>
              <a:rPr lang="en-US" altLang="zh-CN" sz="1600" dirty="0">
                <a:solidFill>
                  <a:srgbClr val="002060"/>
                </a:solidFill>
                <a:ea typeface="思源黑体 CN Regular" panose="020B0500000000000000" pitchFamily="34" charset="-122"/>
                <a:cs typeface="思源黑体 CN Regular" panose="020B0500000000000000" pitchFamily="34" charset="-122"/>
                <a:sym typeface="Arial" panose="020B0604020202020204" pitchFamily="34" charset="0"/>
              </a:rPr>
              <a:t>04</a:t>
            </a:r>
            <a:endParaRPr lang="zh-CN" altLang="en-US" sz="1600" dirty="0">
              <a:solidFill>
                <a:srgbClr val="002060"/>
              </a:solidFill>
              <a:ea typeface="思源黑体 CN Regular" panose="020B0500000000000000" pitchFamily="34" charset="-122"/>
              <a:cs typeface="思源黑体 CN Regular" panose="020B0500000000000000" pitchFamily="34" charset="-122"/>
              <a:sym typeface="Arial" panose="020B0604020202020204" pitchFamily="34" charset="0"/>
            </a:endParaRPr>
          </a:p>
        </p:txBody>
      </p:sp>
      <p:sp>
        <p:nvSpPr>
          <p:cNvPr id="39" name="矩形 91"/>
          <p:cNvSpPr>
            <a:spLocks noChangeArrowheads="1"/>
          </p:cNvSpPr>
          <p:nvPr/>
        </p:nvSpPr>
        <p:spPr bwMode="auto">
          <a:xfrm flipH="1">
            <a:off x="2008411" y="945730"/>
            <a:ext cx="8717646" cy="1015663"/>
          </a:xfrm>
          <a:prstGeom prst="rect">
            <a:avLst/>
          </a:prstGeom>
          <a:noFill/>
          <a:ln>
            <a:solidFill>
              <a:schemeClr val="tx1"/>
            </a:solidFill>
            <a:prstDash val="lgDashDotDot"/>
          </a:ln>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ts val="2400"/>
              </a:lnSpc>
              <a:defRPr/>
            </a:pPr>
            <a:r>
              <a:rPr lang="zh-CN" altLang="en-US" sz="2000" dirty="0" smtClean="0">
                <a:latin typeface="+mj-ea"/>
                <a:ea typeface="+mj-ea"/>
              </a:rPr>
              <a:t>        无</a:t>
            </a:r>
            <a:r>
              <a:rPr lang="zh-CN" altLang="en-US" sz="2000" dirty="0">
                <a:latin typeface="+mj-ea"/>
                <a:ea typeface="+mj-ea"/>
              </a:rPr>
              <a:t>合法的宅基地使用权来源材料，地上房屋已经竣工的（包含只办理了房产证却没有合法宅基地使用权来源的房屋），根据房屋建成时间分类办理确权登记</a:t>
            </a:r>
            <a:r>
              <a:rPr lang="zh-CN" altLang="en-US" sz="2000" dirty="0" smtClean="0">
                <a:latin typeface="+mj-ea"/>
                <a:ea typeface="+mj-ea"/>
              </a:rPr>
              <a:t>：</a:t>
            </a:r>
            <a:endParaRPr lang="zh-CN" altLang="en-US" sz="2000" spc="400" dirty="0" smtClean="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矩形 39"/>
          <p:cNvSpPr/>
          <p:nvPr/>
        </p:nvSpPr>
        <p:spPr>
          <a:xfrm>
            <a:off x="0" y="266065"/>
            <a:ext cx="412750" cy="592455"/>
          </a:xfrm>
          <a:prstGeom prst="rect">
            <a:avLst/>
          </a:prstGeom>
          <a:solidFill>
            <a:srgbClr val="66CCFF"/>
          </a:solidFill>
          <a:ln w="12700">
            <a:noFill/>
            <a:round/>
          </a:ln>
        </p:spPr>
        <p:txBody>
          <a:bodyPr rtlCol="0" anchor="ctr"/>
          <a:lstStyle/>
          <a:p>
            <a:pPr algn="ctr"/>
            <a:endParaRPr lang="zh-CN" altLang="en-US"/>
          </a:p>
        </p:txBody>
      </p:sp>
      <p:sp>
        <p:nvSpPr>
          <p:cNvPr id="41" name="矩形 40"/>
          <p:cNvSpPr/>
          <p:nvPr/>
        </p:nvSpPr>
        <p:spPr>
          <a:xfrm>
            <a:off x="487680" y="266065"/>
            <a:ext cx="104140" cy="592455"/>
          </a:xfrm>
          <a:prstGeom prst="rect">
            <a:avLst/>
          </a:prstGeom>
          <a:solidFill>
            <a:srgbClr val="66CCFF"/>
          </a:solidFill>
          <a:ln w="12700">
            <a:noFill/>
            <a:round/>
          </a:ln>
        </p:spPr>
        <p:txBody>
          <a:bodyPr rtlCol="0" anchor="ctr"/>
          <a:lstStyle/>
          <a:p>
            <a:pPr algn="ctr"/>
            <a:endParaRPr lang="zh-CN" altLang="en-US"/>
          </a:p>
        </p:txBody>
      </p:sp>
      <p:sp>
        <p:nvSpPr>
          <p:cNvPr id="42" name="文本框 4"/>
          <p:cNvSpPr txBox="1"/>
          <p:nvPr/>
        </p:nvSpPr>
        <p:spPr>
          <a:xfrm>
            <a:off x="831215" y="362585"/>
            <a:ext cx="9225915" cy="461665"/>
          </a:xfrm>
          <a:prstGeom prst="rect">
            <a:avLst/>
          </a:prstGeom>
          <a:noFill/>
        </p:spPr>
        <p:txBody>
          <a:bodyPr wrap="square" rtlCol="0">
            <a:spAutoFit/>
          </a:bodyPr>
          <a:lstStyle/>
          <a:p>
            <a:r>
              <a:rPr lang="en-US" altLang="zh-CN" sz="2000" b="1" dirty="0" smtClean="0">
                <a:solidFill>
                  <a:srgbClr val="FF0000"/>
                </a:solidFill>
              </a:rPr>
              <a:t>   </a:t>
            </a:r>
            <a:r>
              <a:rPr lang="en-US" altLang="zh-CN" sz="2400" b="1" dirty="0" smtClean="0">
                <a:solidFill>
                  <a:srgbClr val="FF0000"/>
                </a:solidFill>
              </a:rPr>
              <a:t>5</a:t>
            </a:r>
            <a:r>
              <a:rPr lang="en-US" altLang="zh-CN" sz="2000" b="1" dirty="0" smtClean="0">
                <a:solidFill>
                  <a:srgbClr val="FF0000"/>
                </a:solidFill>
              </a:rPr>
              <a:t>  </a:t>
            </a:r>
            <a:r>
              <a:rPr lang="zh-CN" altLang="en-US" sz="2000" b="1" dirty="0" smtClean="0">
                <a:solidFill>
                  <a:srgbClr val="002060"/>
                </a:solidFill>
              </a:rPr>
              <a:t>宅基地</a:t>
            </a:r>
            <a:r>
              <a:rPr lang="zh-CN" altLang="en-US" sz="2000" b="1" dirty="0">
                <a:solidFill>
                  <a:srgbClr val="002060"/>
                </a:solidFill>
              </a:rPr>
              <a:t>使用权及其地上房屋所有权确权登记原则</a:t>
            </a:r>
          </a:p>
        </p:txBody>
      </p:sp>
      <p:cxnSp>
        <p:nvCxnSpPr>
          <p:cNvPr id="43" name="直接连接符 42"/>
          <p:cNvCxnSpPr/>
          <p:nvPr/>
        </p:nvCxnSpPr>
        <p:spPr>
          <a:xfrm>
            <a:off x="831215" y="858520"/>
            <a:ext cx="11360785"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44" name="图片 4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474960" y="266065"/>
            <a:ext cx="1570990" cy="494665"/>
          </a:xfrm>
          <a:prstGeom prst="rect">
            <a:avLst/>
          </a:prstGeom>
          <a:effectLst>
            <a:outerShdw blurRad="63500" sx="102000" sy="102000" algn="ctr" rotWithShape="0">
              <a:prstClr val="black">
                <a:alpha val="40000"/>
              </a:prstClr>
            </a:outerShdw>
            <a:reflection blurRad="6350" stA="52000" endA="300" endPos="35000" dir="5400000" sy="-100000" algn="bl" rotWithShape="0"/>
          </a:effectLst>
        </p:spPr>
      </p:pic>
    </p:spTree>
    <p:extLst>
      <p:ext uri="{BB962C8B-B14F-4D97-AF65-F5344CB8AC3E}">
        <p14:creationId xmlns="" xmlns:p14="http://schemas.microsoft.com/office/powerpoint/2010/main" val="3527324327"/>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heckerboard(across)">
                                      <p:cBhvr>
                                        <p:cTn id="13" dur="500"/>
                                        <p:tgtEl>
                                          <p:spTgt spid="1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heckerboard(across)">
                                      <p:cBhvr>
                                        <p:cTn id="16" dur="500"/>
                                        <p:tgtEl>
                                          <p:spTgt spid="16"/>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heckerboard(across)">
                                      <p:cBhvr>
                                        <p:cTn id="19" dur="500"/>
                                        <p:tgtEl>
                                          <p:spTgt spid="17"/>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heckerboard(across)">
                                      <p:cBhvr>
                                        <p:cTn id="22" dur="500"/>
                                        <p:tgtEl>
                                          <p:spTgt spid="20"/>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heckerboard(across)">
                                      <p:cBhvr>
                                        <p:cTn id="25" dur="500"/>
                                        <p:tgtEl>
                                          <p:spTgt spid="22"/>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checkerboard(across)">
                                      <p:cBhvr>
                                        <p:cTn id="28" dur="500"/>
                                        <p:tgtEl>
                                          <p:spTgt spid="26"/>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checkerboard(across)">
                                      <p:cBhvr>
                                        <p:cTn id="31" dur="500"/>
                                        <p:tgtEl>
                                          <p:spTgt spid="27"/>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checkerboard(across)">
                                      <p:cBhvr>
                                        <p:cTn id="34" dur="500"/>
                                        <p:tgtEl>
                                          <p:spTgt spid="28"/>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checkerboard(across)">
                                      <p:cBhvr>
                                        <p:cTn id="37" dur="500"/>
                                        <p:tgtEl>
                                          <p:spTgt spid="29"/>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checkerboard(across)">
                                      <p:cBhvr>
                                        <p:cTn id="40" dur="500"/>
                                        <p:tgtEl>
                                          <p:spTgt spid="30"/>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checkerboard(across)">
                                      <p:cBhvr>
                                        <p:cTn id="43" dur="500"/>
                                        <p:tgtEl>
                                          <p:spTgt spid="31"/>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checkerboard(across)">
                                      <p:cBhvr>
                                        <p:cTn id="46" dur="500"/>
                                        <p:tgtEl>
                                          <p:spTgt spid="32"/>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checkerboard(across)">
                                      <p:cBhvr>
                                        <p:cTn id="49" dur="500"/>
                                        <p:tgtEl>
                                          <p:spTgt spid="33"/>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checkerboard(across)">
                                      <p:cBhvr>
                                        <p:cTn id="52" dur="500"/>
                                        <p:tgtEl>
                                          <p:spTgt spid="34"/>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checkerboard(across)">
                                      <p:cBhvr>
                                        <p:cTn id="55" dur="500"/>
                                        <p:tgtEl>
                                          <p:spTgt spid="35"/>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checkerboard(across)">
                                      <p:cBhvr>
                                        <p:cTn id="58" dur="500"/>
                                        <p:tgtEl>
                                          <p:spTgt spid="36"/>
                                        </p:tgtEl>
                                      </p:cBhvr>
                                    </p:animEffect>
                                  </p:childTnLst>
                                </p:cTn>
                              </p:par>
                              <p:par>
                                <p:cTn id="59" presetID="5" presetClass="entr" presetSubtype="1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checkerboard(across)">
                                      <p:cBhvr>
                                        <p:cTn id="61" dur="500"/>
                                        <p:tgtEl>
                                          <p:spTgt spid="37"/>
                                        </p:tgtEl>
                                      </p:cBhvr>
                                    </p:animEffect>
                                  </p:childTnLst>
                                </p:cTn>
                              </p:par>
                              <p:par>
                                <p:cTn id="62" presetID="5" presetClass="entr" presetSubtype="10"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checkerboard(across)">
                                      <p:cBhvr>
                                        <p:cTn id="6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2" grpId="0"/>
      <p:bldP spid="13" grpId="0" bldLvl="0" animBg="1"/>
      <p:bldP spid="16" grpId="0"/>
      <p:bldP spid="17" grpId="0" bldLvl="0" animBg="1"/>
      <p:bldP spid="20" grpId="0"/>
      <p:bldP spid="22" grpId="0" bldLvl="0" animBg="1"/>
      <p:bldP spid="26" grpId="0"/>
      <p:bldP spid="27" grpId="0" bldLvl="0" animBg="1"/>
      <p:bldP spid="28" grpId="0" bldLvl="0" animBg="1"/>
      <p:bldP spid="29" grpId="0"/>
      <p:bldP spid="30" grpId="0" bldLvl="0" animBg="1"/>
      <p:bldP spid="31" grpId="0" bldLvl="0" animBg="1"/>
      <p:bldP spid="32" grpId="0"/>
      <p:bldP spid="33" grpId="0" bldLvl="0" animBg="1"/>
      <p:bldP spid="34" grpId="0" bldLvl="0" animBg="1"/>
      <p:bldP spid="35" grpId="0"/>
      <p:bldP spid="36" grpId="0" bldLvl="0" animBg="1"/>
      <p:bldP spid="37" grpId="0" bldLvl="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66065"/>
            <a:ext cx="412750" cy="592455"/>
          </a:xfrm>
          <a:prstGeom prst="rect">
            <a:avLst/>
          </a:prstGeom>
          <a:solidFill>
            <a:srgbClr val="66CCFF"/>
          </a:solidFill>
          <a:ln w="12700">
            <a:noFill/>
            <a:round/>
          </a:ln>
        </p:spPr>
        <p:txBody>
          <a:bodyPr rtlCol="0" anchor="ctr"/>
          <a:lstStyle/>
          <a:p>
            <a:pPr algn="ctr"/>
            <a:endParaRPr lang="zh-CN" altLang="en-US"/>
          </a:p>
        </p:txBody>
      </p:sp>
      <p:sp>
        <p:nvSpPr>
          <p:cNvPr id="4" name="矩形 3"/>
          <p:cNvSpPr/>
          <p:nvPr/>
        </p:nvSpPr>
        <p:spPr>
          <a:xfrm>
            <a:off x="487680" y="266065"/>
            <a:ext cx="104140" cy="592455"/>
          </a:xfrm>
          <a:prstGeom prst="rect">
            <a:avLst/>
          </a:prstGeom>
          <a:solidFill>
            <a:srgbClr val="66CCFF"/>
          </a:solidFill>
          <a:ln w="12700">
            <a:noFill/>
            <a:round/>
          </a:ln>
        </p:spPr>
        <p:txBody>
          <a:bodyPr rtlCol="0" anchor="ctr"/>
          <a:lstStyle/>
          <a:p>
            <a:pPr algn="ctr"/>
            <a:endParaRPr lang="zh-CN" altLang="en-US"/>
          </a:p>
        </p:txBody>
      </p:sp>
      <p:sp>
        <p:nvSpPr>
          <p:cNvPr id="5" name="文本框 4"/>
          <p:cNvSpPr txBox="1"/>
          <p:nvPr/>
        </p:nvSpPr>
        <p:spPr>
          <a:xfrm>
            <a:off x="831215" y="362585"/>
            <a:ext cx="9225915" cy="461665"/>
          </a:xfrm>
          <a:prstGeom prst="rect">
            <a:avLst/>
          </a:prstGeom>
          <a:noFill/>
        </p:spPr>
        <p:txBody>
          <a:bodyPr wrap="square" rtlCol="0">
            <a:spAutoFit/>
          </a:bodyPr>
          <a:lstStyle/>
          <a:p>
            <a:r>
              <a:rPr lang="en-US" altLang="zh-CN" sz="2000" b="1" dirty="0" smtClean="0">
                <a:solidFill>
                  <a:srgbClr val="FF0000"/>
                </a:solidFill>
              </a:rPr>
              <a:t>   </a:t>
            </a:r>
            <a:r>
              <a:rPr lang="en-US" altLang="zh-CN" sz="2400" b="1" dirty="0" smtClean="0">
                <a:solidFill>
                  <a:srgbClr val="FF0000"/>
                </a:solidFill>
              </a:rPr>
              <a:t>5  </a:t>
            </a:r>
            <a:r>
              <a:rPr lang="zh-CN" altLang="en-US" sz="2000" b="1" dirty="0" smtClean="0">
                <a:solidFill>
                  <a:srgbClr val="002060"/>
                </a:solidFill>
              </a:rPr>
              <a:t>宅基地</a:t>
            </a:r>
            <a:r>
              <a:rPr lang="zh-CN" altLang="en-US" sz="2000" b="1" dirty="0">
                <a:solidFill>
                  <a:srgbClr val="002060"/>
                </a:solidFill>
              </a:rPr>
              <a:t>使用权及其地上房屋所有权确权登记原则</a:t>
            </a:r>
          </a:p>
        </p:txBody>
      </p:sp>
      <p:cxnSp>
        <p:nvCxnSpPr>
          <p:cNvPr id="6" name="直接连接符 5"/>
          <p:cNvCxnSpPr/>
          <p:nvPr/>
        </p:nvCxnSpPr>
        <p:spPr>
          <a:xfrm>
            <a:off x="831215" y="858520"/>
            <a:ext cx="11360785"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474960" y="266065"/>
            <a:ext cx="1570990" cy="494665"/>
          </a:xfrm>
          <a:prstGeom prst="rect">
            <a:avLst/>
          </a:prstGeom>
          <a:effectLst>
            <a:outerShdw blurRad="63500" sx="102000" sy="102000" algn="ctr" rotWithShape="0">
              <a:prstClr val="black">
                <a:alpha val="40000"/>
              </a:prstClr>
            </a:outerShdw>
            <a:reflection blurRad="6350" stA="52000" endA="300" endPos="35000" dir="5400000" sy="-100000" algn="bl" rotWithShape="0"/>
          </a:effectLst>
        </p:spPr>
      </p:pic>
      <p:grpSp>
        <p:nvGrpSpPr>
          <p:cNvPr id="2" name="组合 14"/>
          <p:cNvGrpSpPr/>
          <p:nvPr/>
        </p:nvGrpSpPr>
        <p:grpSpPr>
          <a:xfrm>
            <a:off x="1178379" y="1703573"/>
            <a:ext cx="3803569" cy="786589"/>
            <a:chOff x="2655457" y="2246012"/>
            <a:chExt cx="6963152" cy="1440000"/>
          </a:xfrm>
        </p:grpSpPr>
        <p:sp>
          <p:nvSpPr>
            <p:cNvPr id="11" name="Rectangle 58"/>
            <p:cNvSpPr>
              <a:spLocks noChangeArrowheads="1"/>
            </p:cNvSpPr>
            <p:nvPr/>
          </p:nvSpPr>
          <p:spPr bwMode="auto">
            <a:xfrm rot="2700000">
              <a:off x="3737952" y="2246012"/>
              <a:ext cx="1440000" cy="1440000"/>
            </a:xfrm>
            <a:prstGeom prst="rect">
              <a:avLst/>
            </a:prstGeom>
            <a:solidFill>
              <a:srgbClr val="0070C0"/>
            </a:soli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en-US" sz="1600" kern="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
          <p:nvSpPr>
            <p:cNvPr id="12" name="Rectangle 58"/>
            <p:cNvSpPr>
              <a:spLocks noChangeArrowheads="1"/>
            </p:cNvSpPr>
            <p:nvPr/>
          </p:nvSpPr>
          <p:spPr bwMode="auto">
            <a:xfrm rot="2700000">
              <a:off x="5376000" y="2246012"/>
              <a:ext cx="1440000" cy="1440000"/>
            </a:xfrm>
            <a:prstGeom prst="rect">
              <a:avLst/>
            </a:prstGeom>
            <a:solidFill>
              <a:sysClr val="window" lastClr="FFFFFF"/>
            </a:soli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en-US" sz="1600" kern="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
          <p:nvSpPr>
            <p:cNvPr id="13" name="Rectangle 58"/>
            <p:cNvSpPr>
              <a:spLocks noChangeArrowheads="1"/>
            </p:cNvSpPr>
            <p:nvPr/>
          </p:nvSpPr>
          <p:spPr bwMode="auto">
            <a:xfrm rot="2700000">
              <a:off x="7084003" y="2246012"/>
              <a:ext cx="1440000" cy="1440000"/>
            </a:xfrm>
            <a:prstGeom prst="rect">
              <a:avLst/>
            </a:prstGeom>
            <a:solidFill>
              <a:srgbClr val="0070C0"/>
            </a:soli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en-US" sz="1600" kern="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
          <p:nvSpPr>
            <p:cNvPr id="14" name="Freeform 28"/>
            <p:cNvSpPr>
              <a:spLocks noEditPoints="1"/>
            </p:cNvSpPr>
            <p:nvPr/>
          </p:nvSpPr>
          <p:spPr bwMode="auto">
            <a:xfrm>
              <a:off x="5723670" y="2607118"/>
              <a:ext cx="721832" cy="688172"/>
            </a:xfrm>
            <a:custGeom>
              <a:avLst/>
              <a:gdLst>
                <a:gd name="T0" fmla="*/ 188 w 490"/>
                <a:gd name="T1" fmla="*/ 199 h 467"/>
                <a:gd name="T2" fmla="*/ 162 w 490"/>
                <a:gd name="T3" fmla="*/ 123 h 467"/>
                <a:gd name="T4" fmla="*/ 162 w 490"/>
                <a:gd name="T5" fmla="*/ 117 h 467"/>
                <a:gd name="T6" fmla="*/ 329 w 490"/>
                <a:gd name="T7" fmla="*/ 117 h 467"/>
                <a:gd name="T8" fmla="*/ 329 w 490"/>
                <a:gd name="T9" fmla="*/ 123 h 467"/>
                <a:gd name="T10" fmla="*/ 303 w 490"/>
                <a:gd name="T11" fmla="*/ 199 h 467"/>
                <a:gd name="T12" fmla="*/ 391 w 490"/>
                <a:gd name="T13" fmla="*/ 244 h 467"/>
                <a:gd name="T14" fmla="*/ 445 w 490"/>
                <a:gd name="T15" fmla="*/ 172 h 467"/>
                <a:gd name="T16" fmla="*/ 445 w 490"/>
                <a:gd name="T17" fmla="*/ 172 h 467"/>
                <a:gd name="T18" fmla="*/ 407 w 490"/>
                <a:gd name="T19" fmla="*/ 94 h 467"/>
                <a:gd name="T20" fmla="*/ 375 w 490"/>
                <a:gd name="T21" fmla="*/ 93 h 467"/>
                <a:gd name="T22" fmla="*/ 337 w 490"/>
                <a:gd name="T23" fmla="*/ 172 h 467"/>
                <a:gd name="T24" fmla="*/ 337 w 490"/>
                <a:gd name="T25" fmla="*/ 172 h 467"/>
                <a:gd name="T26" fmla="*/ 391 w 490"/>
                <a:gd name="T27" fmla="*/ 244 h 467"/>
                <a:gd name="T28" fmla="*/ 344 w 490"/>
                <a:gd name="T29" fmla="*/ 173 h 467"/>
                <a:gd name="T30" fmla="*/ 349 w 490"/>
                <a:gd name="T31" fmla="*/ 148 h 467"/>
                <a:gd name="T32" fmla="*/ 430 w 490"/>
                <a:gd name="T33" fmla="*/ 134 h 467"/>
                <a:gd name="T34" fmla="*/ 434 w 490"/>
                <a:gd name="T35" fmla="*/ 160 h 467"/>
                <a:gd name="T36" fmla="*/ 422 w 490"/>
                <a:gd name="T37" fmla="*/ 217 h 467"/>
                <a:gd name="T38" fmla="*/ 360 w 490"/>
                <a:gd name="T39" fmla="*/ 217 h 467"/>
                <a:gd name="T40" fmla="*/ 137 w 490"/>
                <a:gd name="T41" fmla="*/ 221 h 467"/>
                <a:gd name="T42" fmla="*/ 154 w 490"/>
                <a:gd name="T43" fmla="*/ 172 h 467"/>
                <a:gd name="T44" fmla="*/ 154 w 490"/>
                <a:gd name="T45" fmla="*/ 168 h 467"/>
                <a:gd name="T46" fmla="*/ 99 w 490"/>
                <a:gd name="T47" fmla="*/ 92 h 467"/>
                <a:gd name="T48" fmla="*/ 46 w 490"/>
                <a:gd name="T49" fmla="*/ 168 h 467"/>
                <a:gd name="T50" fmla="*/ 46 w 490"/>
                <a:gd name="T51" fmla="*/ 172 h 467"/>
                <a:gd name="T52" fmla="*/ 62 w 490"/>
                <a:gd name="T53" fmla="*/ 221 h 467"/>
                <a:gd name="T54" fmla="*/ 68 w 490"/>
                <a:gd name="T55" fmla="*/ 217 h 467"/>
                <a:gd name="T56" fmla="*/ 56 w 490"/>
                <a:gd name="T57" fmla="*/ 160 h 467"/>
                <a:gd name="T58" fmla="*/ 61 w 490"/>
                <a:gd name="T59" fmla="*/ 134 h 467"/>
                <a:gd name="T60" fmla="*/ 142 w 490"/>
                <a:gd name="T61" fmla="*/ 148 h 467"/>
                <a:gd name="T62" fmla="*/ 146 w 490"/>
                <a:gd name="T63" fmla="*/ 173 h 467"/>
                <a:gd name="T64" fmla="*/ 100 w 490"/>
                <a:gd name="T65" fmla="*/ 237 h 467"/>
                <a:gd name="T66" fmla="*/ 262 w 490"/>
                <a:gd name="T67" fmla="*/ 291 h 467"/>
                <a:gd name="T68" fmla="*/ 252 w 490"/>
                <a:gd name="T69" fmla="*/ 313 h 467"/>
                <a:gd name="T70" fmla="*/ 314 w 490"/>
                <a:gd name="T71" fmla="*/ 264 h 467"/>
                <a:gd name="T72" fmla="*/ 402 w 490"/>
                <a:gd name="T73" fmla="*/ 437 h 467"/>
                <a:gd name="T74" fmla="*/ 119 w 490"/>
                <a:gd name="T75" fmla="*/ 467 h 467"/>
                <a:gd name="T76" fmla="*/ 88 w 490"/>
                <a:gd name="T77" fmla="*/ 334 h 467"/>
                <a:gd name="T78" fmla="*/ 231 w 490"/>
                <a:gd name="T79" fmla="*/ 413 h 467"/>
                <a:gd name="T80" fmla="*/ 238 w 490"/>
                <a:gd name="T81" fmla="*/ 308 h 467"/>
                <a:gd name="T82" fmla="*/ 229 w 490"/>
                <a:gd name="T83" fmla="*/ 288 h 467"/>
                <a:gd name="T84" fmla="*/ 259 w 490"/>
                <a:gd name="T85" fmla="*/ 286 h 467"/>
                <a:gd name="T86" fmla="*/ 262 w 490"/>
                <a:gd name="T87" fmla="*/ 291 h 467"/>
                <a:gd name="T88" fmla="*/ 490 w 490"/>
                <a:gd name="T89" fmla="*/ 305 h 467"/>
                <a:gd name="T90" fmla="*/ 412 w 490"/>
                <a:gd name="T91" fmla="*/ 312 h 467"/>
                <a:gd name="T92" fmla="*/ 416 w 490"/>
                <a:gd name="T93" fmla="*/ 388 h 467"/>
                <a:gd name="T94" fmla="*/ 490 w 490"/>
                <a:gd name="T95" fmla="*/ 371 h 467"/>
                <a:gd name="T96" fmla="*/ 16 w 490"/>
                <a:gd name="T97" fmla="*/ 388 h 467"/>
                <a:gd name="T98" fmla="*/ 74 w 490"/>
                <a:gd name="T99" fmla="*/ 334 h 467"/>
                <a:gd name="T100" fmla="*/ 139 w 490"/>
                <a:gd name="T101" fmla="*/ 260 h 467"/>
                <a:gd name="T102" fmla="*/ 0 w 490"/>
                <a:gd name="T103" fmla="*/ 371 h 467"/>
                <a:gd name="T104" fmla="*/ 245 w 490"/>
                <a:gd name="T105" fmla="*/ 223 h 467"/>
                <a:gd name="T106" fmla="*/ 317 w 490"/>
                <a:gd name="T107" fmla="*/ 124 h 467"/>
                <a:gd name="T108" fmla="*/ 310 w 490"/>
                <a:gd name="T109" fmla="*/ 85 h 467"/>
                <a:gd name="T110" fmla="*/ 274 w 490"/>
                <a:gd name="T111" fmla="*/ 61 h 467"/>
                <a:gd name="T112" fmla="*/ 216 w 490"/>
                <a:gd name="T113" fmla="*/ 61 h 467"/>
                <a:gd name="T114" fmla="*/ 185 w 490"/>
                <a:gd name="T115" fmla="*/ 64 h 467"/>
                <a:gd name="T116" fmla="*/ 178 w 490"/>
                <a:gd name="T117" fmla="*/ 105 h 467"/>
                <a:gd name="T118" fmla="*/ 197 w 490"/>
                <a:gd name="T119" fmla="*/ 192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0" h="467">
                  <a:moveTo>
                    <a:pt x="245" y="235"/>
                  </a:moveTo>
                  <a:cubicBezTo>
                    <a:pt x="224" y="235"/>
                    <a:pt x="203" y="220"/>
                    <a:pt x="188" y="199"/>
                  </a:cubicBezTo>
                  <a:cubicBezTo>
                    <a:pt x="172" y="178"/>
                    <a:pt x="162" y="150"/>
                    <a:pt x="162" y="123"/>
                  </a:cubicBezTo>
                  <a:cubicBezTo>
                    <a:pt x="162" y="123"/>
                    <a:pt x="162" y="123"/>
                    <a:pt x="162" y="123"/>
                  </a:cubicBezTo>
                  <a:cubicBezTo>
                    <a:pt x="162" y="122"/>
                    <a:pt x="162" y="122"/>
                    <a:pt x="162" y="122"/>
                  </a:cubicBezTo>
                  <a:cubicBezTo>
                    <a:pt x="162" y="121"/>
                    <a:pt x="162" y="119"/>
                    <a:pt x="162" y="117"/>
                  </a:cubicBezTo>
                  <a:cubicBezTo>
                    <a:pt x="162" y="52"/>
                    <a:pt x="151" y="0"/>
                    <a:pt x="245" y="0"/>
                  </a:cubicBezTo>
                  <a:cubicBezTo>
                    <a:pt x="340" y="0"/>
                    <a:pt x="329" y="52"/>
                    <a:pt x="329" y="117"/>
                  </a:cubicBezTo>
                  <a:cubicBezTo>
                    <a:pt x="329" y="119"/>
                    <a:pt x="329" y="121"/>
                    <a:pt x="329" y="122"/>
                  </a:cubicBezTo>
                  <a:cubicBezTo>
                    <a:pt x="329" y="123"/>
                    <a:pt x="329" y="123"/>
                    <a:pt x="329" y="123"/>
                  </a:cubicBezTo>
                  <a:cubicBezTo>
                    <a:pt x="329" y="123"/>
                    <a:pt x="329" y="123"/>
                    <a:pt x="329" y="123"/>
                  </a:cubicBezTo>
                  <a:cubicBezTo>
                    <a:pt x="329" y="150"/>
                    <a:pt x="318" y="178"/>
                    <a:pt x="303" y="199"/>
                  </a:cubicBezTo>
                  <a:cubicBezTo>
                    <a:pt x="287" y="220"/>
                    <a:pt x="266" y="235"/>
                    <a:pt x="245" y="235"/>
                  </a:cubicBezTo>
                  <a:close/>
                  <a:moveTo>
                    <a:pt x="391" y="244"/>
                  </a:moveTo>
                  <a:cubicBezTo>
                    <a:pt x="404" y="244"/>
                    <a:pt x="418" y="235"/>
                    <a:pt x="428" y="221"/>
                  </a:cubicBezTo>
                  <a:cubicBezTo>
                    <a:pt x="438" y="208"/>
                    <a:pt x="445" y="190"/>
                    <a:pt x="445" y="172"/>
                  </a:cubicBezTo>
                  <a:cubicBezTo>
                    <a:pt x="445" y="172"/>
                    <a:pt x="445" y="172"/>
                    <a:pt x="445" y="172"/>
                  </a:cubicBezTo>
                  <a:cubicBezTo>
                    <a:pt x="445" y="172"/>
                    <a:pt x="445" y="172"/>
                    <a:pt x="445" y="172"/>
                  </a:cubicBezTo>
                  <a:cubicBezTo>
                    <a:pt x="445" y="170"/>
                    <a:pt x="445" y="169"/>
                    <a:pt x="445" y="168"/>
                  </a:cubicBezTo>
                  <a:cubicBezTo>
                    <a:pt x="445" y="131"/>
                    <a:pt x="451" y="99"/>
                    <a:pt x="407" y="94"/>
                  </a:cubicBezTo>
                  <a:cubicBezTo>
                    <a:pt x="402" y="93"/>
                    <a:pt x="397" y="92"/>
                    <a:pt x="391" y="92"/>
                  </a:cubicBezTo>
                  <a:cubicBezTo>
                    <a:pt x="385" y="92"/>
                    <a:pt x="380" y="93"/>
                    <a:pt x="375" y="93"/>
                  </a:cubicBezTo>
                  <a:cubicBezTo>
                    <a:pt x="331" y="99"/>
                    <a:pt x="337" y="130"/>
                    <a:pt x="337" y="168"/>
                  </a:cubicBezTo>
                  <a:cubicBezTo>
                    <a:pt x="337" y="169"/>
                    <a:pt x="337" y="170"/>
                    <a:pt x="337" y="172"/>
                  </a:cubicBezTo>
                  <a:cubicBezTo>
                    <a:pt x="337" y="172"/>
                    <a:pt x="337" y="172"/>
                    <a:pt x="337" y="172"/>
                  </a:cubicBezTo>
                  <a:cubicBezTo>
                    <a:pt x="337" y="172"/>
                    <a:pt x="337" y="172"/>
                    <a:pt x="337" y="172"/>
                  </a:cubicBezTo>
                  <a:cubicBezTo>
                    <a:pt x="337" y="190"/>
                    <a:pt x="344" y="208"/>
                    <a:pt x="354" y="221"/>
                  </a:cubicBezTo>
                  <a:cubicBezTo>
                    <a:pt x="364" y="235"/>
                    <a:pt x="377" y="244"/>
                    <a:pt x="391" y="244"/>
                  </a:cubicBezTo>
                  <a:close/>
                  <a:moveTo>
                    <a:pt x="360" y="217"/>
                  </a:moveTo>
                  <a:cubicBezTo>
                    <a:pt x="351" y="204"/>
                    <a:pt x="345" y="188"/>
                    <a:pt x="344" y="173"/>
                  </a:cubicBezTo>
                  <a:cubicBezTo>
                    <a:pt x="348" y="160"/>
                    <a:pt x="348" y="160"/>
                    <a:pt x="348" y="160"/>
                  </a:cubicBezTo>
                  <a:cubicBezTo>
                    <a:pt x="349" y="156"/>
                    <a:pt x="349" y="152"/>
                    <a:pt x="349" y="148"/>
                  </a:cubicBezTo>
                  <a:cubicBezTo>
                    <a:pt x="349" y="142"/>
                    <a:pt x="349" y="138"/>
                    <a:pt x="352" y="134"/>
                  </a:cubicBezTo>
                  <a:cubicBezTo>
                    <a:pt x="354" y="127"/>
                    <a:pt x="429" y="127"/>
                    <a:pt x="430" y="134"/>
                  </a:cubicBezTo>
                  <a:cubicBezTo>
                    <a:pt x="433" y="138"/>
                    <a:pt x="433" y="142"/>
                    <a:pt x="433" y="148"/>
                  </a:cubicBezTo>
                  <a:cubicBezTo>
                    <a:pt x="433" y="152"/>
                    <a:pt x="433" y="156"/>
                    <a:pt x="434" y="160"/>
                  </a:cubicBezTo>
                  <a:cubicBezTo>
                    <a:pt x="437" y="173"/>
                    <a:pt x="437" y="173"/>
                    <a:pt x="437" y="173"/>
                  </a:cubicBezTo>
                  <a:cubicBezTo>
                    <a:pt x="437" y="188"/>
                    <a:pt x="431" y="204"/>
                    <a:pt x="422" y="217"/>
                  </a:cubicBezTo>
                  <a:cubicBezTo>
                    <a:pt x="413" y="229"/>
                    <a:pt x="402" y="237"/>
                    <a:pt x="391" y="237"/>
                  </a:cubicBezTo>
                  <a:cubicBezTo>
                    <a:pt x="380" y="237"/>
                    <a:pt x="368" y="229"/>
                    <a:pt x="360" y="217"/>
                  </a:cubicBezTo>
                  <a:close/>
                  <a:moveTo>
                    <a:pt x="100" y="244"/>
                  </a:moveTo>
                  <a:cubicBezTo>
                    <a:pt x="113" y="244"/>
                    <a:pt x="127" y="235"/>
                    <a:pt x="137" y="221"/>
                  </a:cubicBezTo>
                  <a:cubicBezTo>
                    <a:pt x="147" y="208"/>
                    <a:pt x="154" y="190"/>
                    <a:pt x="154" y="172"/>
                  </a:cubicBezTo>
                  <a:cubicBezTo>
                    <a:pt x="154" y="172"/>
                    <a:pt x="154" y="172"/>
                    <a:pt x="154" y="172"/>
                  </a:cubicBezTo>
                  <a:cubicBezTo>
                    <a:pt x="154" y="172"/>
                    <a:pt x="154" y="172"/>
                    <a:pt x="154" y="172"/>
                  </a:cubicBezTo>
                  <a:cubicBezTo>
                    <a:pt x="154" y="170"/>
                    <a:pt x="154" y="169"/>
                    <a:pt x="154" y="168"/>
                  </a:cubicBezTo>
                  <a:cubicBezTo>
                    <a:pt x="154" y="130"/>
                    <a:pt x="160" y="99"/>
                    <a:pt x="114" y="93"/>
                  </a:cubicBezTo>
                  <a:cubicBezTo>
                    <a:pt x="110" y="92"/>
                    <a:pt x="105" y="92"/>
                    <a:pt x="99" y="92"/>
                  </a:cubicBezTo>
                  <a:cubicBezTo>
                    <a:pt x="93" y="92"/>
                    <a:pt x="87" y="93"/>
                    <a:pt x="82" y="94"/>
                  </a:cubicBezTo>
                  <a:cubicBezTo>
                    <a:pt x="40" y="100"/>
                    <a:pt x="46" y="131"/>
                    <a:pt x="46" y="168"/>
                  </a:cubicBezTo>
                  <a:cubicBezTo>
                    <a:pt x="46" y="169"/>
                    <a:pt x="46" y="170"/>
                    <a:pt x="46" y="172"/>
                  </a:cubicBezTo>
                  <a:cubicBezTo>
                    <a:pt x="46" y="172"/>
                    <a:pt x="46" y="172"/>
                    <a:pt x="46" y="172"/>
                  </a:cubicBezTo>
                  <a:cubicBezTo>
                    <a:pt x="46" y="172"/>
                    <a:pt x="46" y="172"/>
                    <a:pt x="46" y="172"/>
                  </a:cubicBezTo>
                  <a:cubicBezTo>
                    <a:pt x="46" y="190"/>
                    <a:pt x="52" y="208"/>
                    <a:pt x="62" y="221"/>
                  </a:cubicBezTo>
                  <a:cubicBezTo>
                    <a:pt x="72" y="235"/>
                    <a:pt x="86" y="244"/>
                    <a:pt x="100" y="244"/>
                  </a:cubicBezTo>
                  <a:close/>
                  <a:moveTo>
                    <a:pt x="68" y="217"/>
                  </a:moveTo>
                  <a:cubicBezTo>
                    <a:pt x="59" y="204"/>
                    <a:pt x="53" y="188"/>
                    <a:pt x="53" y="173"/>
                  </a:cubicBezTo>
                  <a:cubicBezTo>
                    <a:pt x="56" y="160"/>
                    <a:pt x="56" y="160"/>
                    <a:pt x="56" y="160"/>
                  </a:cubicBezTo>
                  <a:cubicBezTo>
                    <a:pt x="57" y="156"/>
                    <a:pt x="57" y="152"/>
                    <a:pt x="58" y="148"/>
                  </a:cubicBezTo>
                  <a:cubicBezTo>
                    <a:pt x="58" y="142"/>
                    <a:pt x="58" y="138"/>
                    <a:pt x="61" y="134"/>
                  </a:cubicBezTo>
                  <a:cubicBezTo>
                    <a:pt x="63" y="127"/>
                    <a:pt x="138" y="127"/>
                    <a:pt x="139" y="134"/>
                  </a:cubicBezTo>
                  <a:cubicBezTo>
                    <a:pt x="141" y="138"/>
                    <a:pt x="142" y="142"/>
                    <a:pt x="142" y="148"/>
                  </a:cubicBezTo>
                  <a:cubicBezTo>
                    <a:pt x="142" y="152"/>
                    <a:pt x="142" y="156"/>
                    <a:pt x="143" y="160"/>
                  </a:cubicBezTo>
                  <a:cubicBezTo>
                    <a:pt x="146" y="173"/>
                    <a:pt x="146" y="173"/>
                    <a:pt x="146" y="173"/>
                  </a:cubicBezTo>
                  <a:cubicBezTo>
                    <a:pt x="146" y="188"/>
                    <a:pt x="140" y="204"/>
                    <a:pt x="131" y="217"/>
                  </a:cubicBezTo>
                  <a:cubicBezTo>
                    <a:pt x="122" y="229"/>
                    <a:pt x="111" y="237"/>
                    <a:pt x="100" y="237"/>
                  </a:cubicBezTo>
                  <a:cubicBezTo>
                    <a:pt x="89" y="237"/>
                    <a:pt x="77" y="229"/>
                    <a:pt x="68" y="217"/>
                  </a:cubicBezTo>
                  <a:close/>
                  <a:moveTo>
                    <a:pt x="262" y="291"/>
                  </a:moveTo>
                  <a:cubicBezTo>
                    <a:pt x="253" y="308"/>
                    <a:pt x="253" y="308"/>
                    <a:pt x="253" y="308"/>
                  </a:cubicBezTo>
                  <a:cubicBezTo>
                    <a:pt x="252" y="310"/>
                    <a:pt x="251" y="311"/>
                    <a:pt x="252" y="313"/>
                  </a:cubicBezTo>
                  <a:cubicBezTo>
                    <a:pt x="260" y="412"/>
                    <a:pt x="260" y="412"/>
                    <a:pt x="260" y="412"/>
                  </a:cubicBezTo>
                  <a:cubicBezTo>
                    <a:pt x="285" y="360"/>
                    <a:pt x="299" y="326"/>
                    <a:pt x="314" y="264"/>
                  </a:cubicBezTo>
                  <a:cubicBezTo>
                    <a:pt x="364" y="275"/>
                    <a:pt x="402" y="298"/>
                    <a:pt x="402" y="334"/>
                  </a:cubicBezTo>
                  <a:cubicBezTo>
                    <a:pt x="402" y="437"/>
                    <a:pt x="402" y="437"/>
                    <a:pt x="402" y="437"/>
                  </a:cubicBezTo>
                  <a:cubicBezTo>
                    <a:pt x="402" y="454"/>
                    <a:pt x="388" y="467"/>
                    <a:pt x="371" y="467"/>
                  </a:cubicBezTo>
                  <a:cubicBezTo>
                    <a:pt x="287" y="467"/>
                    <a:pt x="203" y="467"/>
                    <a:pt x="119" y="467"/>
                  </a:cubicBezTo>
                  <a:cubicBezTo>
                    <a:pt x="102" y="467"/>
                    <a:pt x="88" y="454"/>
                    <a:pt x="88" y="437"/>
                  </a:cubicBezTo>
                  <a:cubicBezTo>
                    <a:pt x="88" y="402"/>
                    <a:pt x="88" y="368"/>
                    <a:pt x="88" y="334"/>
                  </a:cubicBezTo>
                  <a:cubicBezTo>
                    <a:pt x="88" y="298"/>
                    <a:pt x="126" y="275"/>
                    <a:pt x="176" y="264"/>
                  </a:cubicBezTo>
                  <a:cubicBezTo>
                    <a:pt x="191" y="327"/>
                    <a:pt x="206" y="360"/>
                    <a:pt x="231" y="413"/>
                  </a:cubicBezTo>
                  <a:cubicBezTo>
                    <a:pt x="239" y="313"/>
                    <a:pt x="239" y="313"/>
                    <a:pt x="239" y="313"/>
                  </a:cubicBezTo>
                  <a:cubicBezTo>
                    <a:pt x="239" y="311"/>
                    <a:pt x="239" y="310"/>
                    <a:pt x="238" y="308"/>
                  </a:cubicBezTo>
                  <a:cubicBezTo>
                    <a:pt x="229" y="291"/>
                    <a:pt x="229" y="291"/>
                    <a:pt x="229" y="291"/>
                  </a:cubicBezTo>
                  <a:cubicBezTo>
                    <a:pt x="228" y="290"/>
                    <a:pt x="228" y="289"/>
                    <a:pt x="229" y="288"/>
                  </a:cubicBezTo>
                  <a:cubicBezTo>
                    <a:pt x="229" y="287"/>
                    <a:pt x="230" y="286"/>
                    <a:pt x="231" y="286"/>
                  </a:cubicBezTo>
                  <a:cubicBezTo>
                    <a:pt x="241" y="286"/>
                    <a:pt x="250" y="286"/>
                    <a:pt x="259" y="286"/>
                  </a:cubicBezTo>
                  <a:cubicBezTo>
                    <a:pt x="261" y="286"/>
                    <a:pt x="262" y="287"/>
                    <a:pt x="262" y="288"/>
                  </a:cubicBezTo>
                  <a:cubicBezTo>
                    <a:pt x="263" y="289"/>
                    <a:pt x="263" y="290"/>
                    <a:pt x="262" y="291"/>
                  </a:cubicBezTo>
                  <a:close/>
                  <a:moveTo>
                    <a:pt x="490" y="371"/>
                  </a:moveTo>
                  <a:cubicBezTo>
                    <a:pt x="490" y="305"/>
                    <a:pt x="490" y="305"/>
                    <a:pt x="490" y="305"/>
                  </a:cubicBezTo>
                  <a:cubicBezTo>
                    <a:pt x="490" y="263"/>
                    <a:pt x="410" y="248"/>
                    <a:pt x="351" y="260"/>
                  </a:cubicBezTo>
                  <a:cubicBezTo>
                    <a:pt x="376" y="269"/>
                    <a:pt x="402" y="286"/>
                    <a:pt x="412" y="312"/>
                  </a:cubicBezTo>
                  <a:cubicBezTo>
                    <a:pt x="415" y="319"/>
                    <a:pt x="416" y="326"/>
                    <a:pt x="416" y="334"/>
                  </a:cubicBezTo>
                  <a:cubicBezTo>
                    <a:pt x="416" y="388"/>
                    <a:pt x="416" y="388"/>
                    <a:pt x="416" y="388"/>
                  </a:cubicBezTo>
                  <a:cubicBezTo>
                    <a:pt x="435" y="388"/>
                    <a:pt x="454" y="388"/>
                    <a:pt x="474" y="388"/>
                  </a:cubicBezTo>
                  <a:cubicBezTo>
                    <a:pt x="483" y="388"/>
                    <a:pt x="490" y="380"/>
                    <a:pt x="490" y="371"/>
                  </a:cubicBezTo>
                  <a:close/>
                  <a:moveTo>
                    <a:pt x="0" y="371"/>
                  </a:moveTo>
                  <a:cubicBezTo>
                    <a:pt x="0" y="380"/>
                    <a:pt x="7" y="388"/>
                    <a:pt x="16" y="388"/>
                  </a:cubicBezTo>
                  <a:cubicBezTo>
                    <a:pt x="36" y="388"/>
                    <a:pt x="55" y="388"/>
                    <a:pt x="74" y="388"/>
                  </a:cubicBezTo>
                  <a:cubicBezTo>
                    <a:pt x="74" y="334"/>
                    <a:pt x="74" y="334"/>
                    <a:pt x="74" y="334"/>
                  </a:cubicBezTo>
                  <a:cubicBezTo>
                    <a:pt x="74" y="326"/>
                    <a:pt x="75" y="319"/>
                    <a:pt x="78" y="312"/>
                  </a:cubicBezTo>
                  <a:cubicBezTo>
                    <a:pt x="88" y="286"/>
                    <a:pt x="114" y="269"/>
                    <a:pt x="139" y="260"/>
                  </a:cubicBezTo>
                  <a:cubicBezTo>
                    <a:pt x="80" y="248"/>
                    <a:pt x="0" y="263"/>
                    <a:pt x="0" y="305"/>
                  </a:cubicBezTo>
                  <a:cubicBezTo>
                    <a:pt x="0" y="327"/>
                    <a:pt x="0" y="349"/>
                    <a:pt x="0" y="371"/>
                  </a:cubicBezTo>
                  <a:close/>
                  <a:moveTo>
                    <a:pt x="197" y="192"/>
                  </a:moveTo>
                  <a:cubicBezTo>
                    <a:pt x="211" y="210"/>
                    <a:pt x="228" y="223"/>
                    <a:pt x="245" y="223"/>
                  </a:cubicBezTo>
                  <a:cubicBezTo>
                    <a:pt x="262" y="223"/>
                    <a:pt x="280" y="210"/>
                    <a:pt x="293" y="192"/>
                  </a:cubicBezTo>
                  <a:cubicBezTo>
                    <a:pt x="307" y="173"/>
                    <a:pt x="317" y="148"/>
                    <a:pt x="317" y="124"/>
                  </a:cubicBezTo>
                  <a:cubicBezTo>
                    <a:pt x="312" y="105"/>
                    <a:pt x="312" y="105"/>
                    <a:pt x="312" y="105"/>
                  </a:cubicBezTo>
                  <a:cubicBezTo>
                    <a:pt x="310" y="98"/>
                    <a:pt x="310" y="91"/>
                    <a:pt x="310" y="85"/>
                  </a:cubicBezTo>
                  <a:cubicBezTo>
                    <a:pt x="310" y="77"/>
                    <a:pt x="310" y="70"/>
                    <a:pt x="305" y="64"/>
                  </a:cubicBezTo>
                  <a:cubicBezTo>
                    <a:pt x="298" y="54"/>
                    <a:pt x="287" y="57"/>
                    <a:pt x="274" y="61"/>
                  </a:cubicBezTo>
                  <a:cubicBezTo>
                    <a:pt x="265" y="64"/>
                    <a:pt x="256" y="66"/>
                    <a:pt x="245" y="66"/>
                  </a:cubicBezTo>
                  <a:cubicBezTo>
                    <a:pt x="235" y="66"/>
                    <a:pt x="225" y="64"/>
                    <a:pt x="216" y="61"/>
                  </a:cubicBezTo>
                  <a:cubicBezTo>
                    <a:pt x="216" y="61"/>
                    <a:pt x="216" y="61"/>
                    <a:pt x="216" y="61"/>
                  </a:cubicBezTo>
                  <a:cubicBezTo>
                    <a:pt x="203" y="57"/>
                    <a:pt x="192" y="54"/>
                    <a:pt x="185" y="64"/>
                  </a:cubicBezTo>
                  <a:cubicBezTo>
                    <a:pt x="181" y="70"/>
                    <a:pt x="180" y="77"/>
                    <a:pt x="180" y="85"/>
                  </a:cubicBezTo>
                  <a:cubicBezTo>
                    <a:pt x="180" y="91"/>
                    <a:pt x="180" y="98"/>
                    <a:pt x="178" y="105"/>
                  </a:cubicBezTo>
                  <a:cubicBezTo>
                    <a:pt x="174" y="124"/>
                    <a:pt x="174" y="124"/>
                    <a:pt x="174" y="124"/>
                  </a:cubicBezTo>
                  <a:cubicBezTo>
                    <a:pt x="174" y="148"/>
                    <a:pt x="183" y="173"/>
                    <a:pt x="197" y="192"/>
                  </a:cubicBezTo>
                  <a:close/>
                </a:path>
              </a:pathLst>
            </a:custGeom>
            <a:solidFill>
              <a:srgbClr val="0070C0"/>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Calibri" panose="020F0502020204030204" pitchFamily="34" charset="0"/>
                  <a:ea typeface="+mn-ea"/>
                  <a:cs typeface="+mn-ea"/>
                </a:defRPr>
              </a:lvl1pPr>
              <a:lvl2pPr marL="457200" algn="l" defTabSz="914400" rtl="0" eaLnBrk="1" latinLnBrk="0" hangingPunct="1">
                <a:defRPr sz="1800" kern="1200">
                  <a:solidFill>
                    <a:sysClr val="windowText" lastClr="000000"/>
                  </a:solidFill>
                  <a:latin typeface="Calibri" panose="020F0502020204030204" pitchFamily="34" charset="0"/>
                  <a:ea typeface="+mn-ea"/>
                  <a:cs typeface="+mn-ea"/>
                </a:defRPr>
              </a:lvl2pPr>
              <a:lvl3pPr marL="914400" algn="l" defTabSz="914400" rtl="0" eaLnBrk="1" latinLnBrk="0" hangingPunct="1">
                <a:defRPr sz="1800" kern="1200">
                  <a:solidFill>
                    <a:sysClr val="windowText" lastClr="000000"/>
                  </a:solidFill>
                  <a:latin typeface="Calibri" panose="020F0502020204030204" pitchFamily="34" charset="0"/>
                  <a:ea typeface="+mn-ea"/>
                  <a:cs typeface="+mn-ea"/>
                </a:defRPr>
              </a:lvl3pPr>
              <a:lvl4pPr marL="1371600" algn="l" defTabSz="914400" rtl="0" eaLnBrk="1" latinLnBrk="0" hangingPunct="1">
                <a:defRPr sz="1800" kern="1200">
                  <a:solidFill>
                    <a:sysClr val="windowText" lastClr="000000"/>
                  </a:solidFill>
                  <a:latin typeface="Calibri" panose="020F0502020204030204" pitchFamily="34" charset="0"/>
                  <a:ea typeface="+mn-ea"/>
                  <a:cs typeface="+mn-ea"/>
                </a:defRPr>
              </a:lvl4pPr>
              <a:lvl5pPr marL="1828800" algn="l" defTabSz="914400" rtl="0" eaLnBrk="1" latinLnBrk="0" hangingPunct="1">
                <a:defRPr sz="1800" kern="1200">
                  <a:solidFill>
                    <a:sysClr val="windowText" lastClr="000000"/>
                  </a:solidFill>
                  <a:latin typeface="Calibri" panose="020F0502020204030204" pitchFamily="34" charset="0"/>
                  <a:ea typeface="+mn-ea"/>
                  <a:cs typeface="+mn-ea"/>
                </a:defRPr>
              </a:lvl5pPr>
              <a:lvl6pPr marL="2286000" algn="l" defTabSz="914400" rtl="0" eaLnBrk="1" latinLnBrk="0" hangingPunct="1">
                <a:defRPr sz="1800" kern="1200">
                  <a:solidFill>
                    <a:sysClr val="windowText" lastClr="000000"/>
                  </a:solidFill>
                  <a:latin typeface="Calibri" panose="020F0502020204030204" pitchFamily="34" charset="0"/>
                  <a:ea typeface="+mn-ea"/>
                  <a:cs typeface="+mn-ea"/>
                </a:defRPr>
              </a:lvl6pPr>
              <a:lvl7pPr marL="2743200" algn="l" defTabSz="914400" rtl="0" eaLnBrk="1" latinLnBrk="0" hangingPunct="1">
                <a:defRPr sz="1800" kern="1200">
                  <a:solidFill>
                    <a:sysClr val="windowText" lastClr="000000"/>
                  </a:solidFill>
                  <a:latin typeface="Calibri" panose="020F0502020204030204" pitchFamily="34" charset="0"/>
                  <a:ea typeface="+mn-ea"/>
                  <a:cs typeface="+mn-ea"/>
                </a:defRPr>
              </a:lvl7pPr>
              <a:lvl8pPr marL="3200400" algn="l" defTabSz="914400" rtl="0" eaLnBrk="1" latinLnBrk="0" hangingPunct="1">
                <a:defRPr sz="1800" kern="1200">
                  <a:solidFill>
                    <a:sysClr val="windowText" lastClr="000000"/>
                  </a:solidFill>
                  <a:latin typeface="Calibri" panose="020F0502020204030204" pitchFamily="34" charset="0"/>
                  <a:ea typeface="+mn-ea"/>
                  <a:cs typeface="+mn-ea"/>
                </a:defRPr>
              </a:lvl8pPr>
              <a:lvl9pPr marL="3657600" algn="l" defTabSz="914400" rtl="0" eaLnBrk="1" latinLnBrk="0" hangingPunct="1">
                <a:defRPr sz="1800" kern="1200">
                  <a:solidFill>
                    <a:sysClr val="windowText" lastClr="000000"/>
                  </a:solidFill>
                  <a:latin typeface="Calibri" panose="020F0502020204030204" pitchFamily="34" charset="0"/>
                  <a:ea typeface="+mn-ea"/>
                  <a:cs typeface="+mn-ea"/>
                </a:defRPr>
              </a:lvl9pPr>
            </a:lstStyle>
            <a:p>
              <a:endParaRPr lang="en-US">
                <a:solidFill>
                  <a:sysClr val="windowText" lastClr="000000">
                    <a:lumMod val="75000"/>
                    <a:lumOff val="25000"/>
                  </a:sysClr>
                </a:solidFill>
              </a:endParaRPr>
            </a:p>
          </p:txBody>
        </p:sp>
        <p:sp>
          <p:nvSpPr>
            <p:cNvPr id="16" name="Freeform 29"/>
            <p:cNvSpPr>
              <a:spLocks noEditPoints="1"/>
            </p:cNvSpPr>
            <p:nvPr/>
          </p:nvSpPr>
          <p:spPr bwMode="auto">
            <a:xfrm>
              <a:off x="4193165" y="2651859"/>
              <a:ext cx="506744" cy="598693"/>
            </a:xfrm>
            <a:custGeom>
              <a:avLst/>
              <a:gdLst>
                <a:gd name="T0" fmla="*/ 344 w 420"/>
                <a:gd name="T1" fmla="*/ 0 h 496"/>
                <a:gd name="T2" fmla="*/ 332 w 420"/>
                <a:gd name="T3" fmla="*/ 79 h 496"/>
                <a:gd name="T4" fmla="*/ 347 w 420"/>
                <a:gd name="T5" fmla="*/ 92 h 496"/>
                <a:gd name="T6" fmla="*/ 360 w 420"/>
                <a:gd name="T7" fmla="*/ 13 h 496"/>
                <a:gd name="T8" fmla="*/ 193 w 420"/>
                <a:gd name="T9" fmla="*/ 362 h 496"/>
                <a:gd name="T10" fmla="*/ 145 w 420"/>
                <a:gd name="T11" fmla="*/ 410 h 496"/>
                <a:gd name="T12" fmla="*/ 193 w 420"/>
                <a:gd name="T13" fmla="*/ 362 h 496"/>
                <a:gd name="T14" fmla="*/ 229 w 420"/>
                <a:gd name="T15" fmla="*/ 362 h 496"/>
                <a:gd name="T16" fmla="*/ 276 w 420"/>
                <a:gd name="T17" fmla="*/ 410 h 496"/>
                <a:gd name="T18" fmla="*/ 110 w 420"/>
                <a:gd name="T19" fmla="*/ 362 h 496"/>
                <a:gd name="T20" fmla="*/ 62 w 420"/>
                <a:gd name="T21" fmla="*/ 410 h 496"/>
                <a:gd name="T22" fmla="*/ 110 w 420"/>
                <a:gd name="T23" fmla="*/ 362 h 496"/>
                <a:gd name="T24" fmla="*/ 312 w 420"/>
                <a:gd name="T25" fmla="*/ 291 h 496"/>
                <a:gd name="T26" fmla="*/ 360 w 420"/>
                <a:gd name="T27" fmla="*/ 338 h 496"/>
                <a:gd name="T28" fmla="*/ 193 w 420"/>
                <a:gd name="T29" fmla="*/ 291 h 496"/>
                <a:gd name="T30" fmla="*/ 145 w 420"/>
                <a:gd name="T31" fmla="*/ 338 h 496"/>
                <a:gd name="T32" fmla="*/ 193 w 420"/>
                <a:gd name="T33" fmla="*/ 291 h 496"/>
                <a:gd name="T34" fmla="*/ 229 w 420"/>
                <a:gd name="T35" fmla="*/ 291 h 496"/>
                <a:gd name="T36" fmla="*/ 276 w 420"/>
                <a:gd name="T37" fmla="*/ 338 h 496"/>
                <a:gd name="T38" fmla="*/ 110 w 420"/>
                <a:gd name="T39" fmla="*/ 291 h 496"/>
                <a:gd name="T40" fmla="*/ 62 w 420"/>
                <a:gd name="T41" fmla="*/ 338 h 496"/>
                <a:gd name="T42" fmla="*/ 110 w 420"/>
                <a:gd name="T43" fmla="*/ 291 h 496"/>
                <a:gd name="T44" fmla="*/ 312 w 420"/>
                <a:gd name="T45" fmla="*/ 219 h 496"/>
                <a:gd name="T46" fmla="*/ 360 w 420"/>
                <a:gd name="T47" fmla="*/ 267 h 496"/>
                <a:gd name="T48" fmla="*/ 193 w 420"/>
                <a:gd name="T49" fmla="*/ 219 h 496"/>
                <a:gd name="T50" fmla="*/ 145 w 420"/>
                <a:gd name="T51" fmla="*/ 267 h 496"/>
                <a:gd name="T52" fmla="*/ 193 w 420"/>
                <a:gd name="T53" fmla="*/ 219 h 496"/>
                <a:gd name="T54" fmla="*/ 229 w 420"/>
                <a:gd name="T55" fmla="*/ 219 h 496"/>
                <a:gd name="T56" fmla="*/ 276 w 420"/>
                <a:gd name="T57" fmla="*/ 267 h 496"/>
                <a:gd name="T58" fmla="*/ 77 w 420"/>
                <a:gd name="T59" fmla="*/ 0 h 496"/>
                <a:gd name="T60" fmla="*/ 62 w 420"/>
                <a:gd name="T61" fmla="*/ 13 h 496"/>
                <a:gd name="T62" fmla="*/ 75 w 420"/>
                <a:gd name="T63" fmla="*/ 92 h 496"/>
                <a:gd name="T64" fmla="*/ 90 w 420"/>
                <a:gd name="T65" fmla="*/ 79 h 496"/>
                <a:gd name="T66" fmla="*/ 77 w 420"/>
                <a:gd name="T67" fmla="*/ 0 h 496"/>
                <a:gd name="T68" fmla="*/ 392 w 420"/>
                <a:gd name="T69" fmla="*/ 441 h 496"/>
                <a:gd name="T70" fmla="*/ 34 w 420"/>
                <a:gd name="T71" fmla="*/ 446 h 496"/>
                <a:gd name="T72" fmla="*/ 28 w 420"/>
                <a:gd name="T73" fmla="*/ 185 h 496"/>
                <a:gd name="T74" fmla="*/ 386 w 420"/>
                <a:gd name="T75" fmla="*/ 180 h 496"/>
                <a:gd name="T76" fmla="*/ 392 w 420"/>
                <a:gd name="T77" fmla="*/ 460 h 496"/>
                <a:gd name="T78" fmla="*/ 28 w 420"/>
                <a:gd name="T79" fmla="*/ 463 h 496"/>
                <a:gd name="T80" fmla="*/ 392 w 420"/>
                <a:gd name="T81" fmla="*/ 460 h 496"/>
                <a:gd name="T82" fmla="*/ 392 w 420"/>
                <a:gd name="T83" fmla="*/ 481 h 496"/>
                <a:gd name="T84" fmla="*/ 28 w 420"/>
                <a:gd name="T85" fmla="*/ 478 h 496"/>
                <a:gd name="T86" fmla="*/ 386 w 420"/>
                <a:gd name="T87" fmla="*/ 41 h 496"/>
                <a:gd name="T88" fmla="*/ 420 w 420"/>
                <a:gd name="T89" fmla="*/ 463 h 496"/>
                <a:gd name="T90" fmla="*/ 34 w 420"/>
                <a:gd name="T91" fmla="*/ 496 h 496"/>
                <a:gd name="T92" fmla="*/ 0 w 420"/>
                <a:gd name="T93" fmla="*/ 75 h 496"/>
                <a:gd name="T94" fmla="*/ 51 w 420"/>
                <a:gd name="T95" fmla="*/ 41 h 496"/>
                <a:gd name="T96" fmla="*/ 69 w 420"/>
                <a:gd name="T97" fmla="*/ 106 h 496"/>
                <a:gd name="T98" fmla="*/ 101 w 420"/>
                <a:gd name="T99" fmla="*/ 88 h 496"/>
                <a:gd name="T100" fmla="*/ 321 w 420"/>
                <a:gd name="T101" fmla="*/ 41 h 496"/>
                <a:gd name="T102" fmla="*/ 339 w 420"/>
                <a:gd name="T103" fmla="*/ 106 h 496"/>
                <a:gd name="T104" fmla="*/ 370 w 420"/>
                <a:gd name="T105" fmla="*/ 88 h 496"/>
                <a:gd name="T106" fmla="*/ 386 w 420"/>
                <a:gd name="T107" fmla="*/ 4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0" h="496">
                  <a:moveTo>
                    <a:pt x="347" y="0"/>
                  </a:moveTo>
                  <a:cubicBezTo>
                    <a:pt x="346" y="0"/>
                    <a:pt x="345" y="0"/>
                    <a:pt x="344" y="0"/>
                  </a:cubicBezTo>
                  <a:cubicBezTo>
                    <a:pt x="337" y="0"/>
                    <a:pt x="332" y="6"/>
                    <a:pt x="332" y="13"/>
                  </a:cubicBezTo>
                  <a:cubicBezTo>
                    <a:pt x="332" y="79"/>
                    <a:pt x="332" y="79"/>
                    <a:pt x="332" y="79"/>
                  </a:cubicBezTo>
                  <a:cubicBezTo>
                    <a:pt x="332" y="87"/>
                    <a:pt x="337" y="92"/>
                    <a:pt x="344" y="92"/>
                  </a:cubicBezTo>
                  <a:cubicBezTo>
                    <a:pt x="345" y="92"/>
                    <a:pt x="346" y="92"/>
                    <a:pt x="347" y="92"/>
                  </a:cubicBezTo>
                  <a:cubicBezTo>
                    <a:pt x="354" y="92"/>
                    <a:pt x="360" y="87"/>
                    <a:pt x="360" y="79"/>
                  </a:cubicBezTo>
                  <a:cubicBezTo>
                    <a:pt x="360" y="13"/>
                    <a:pt x="360" y="13"/>
                    <a:pt x="360" y="13"/>
                  </a:cubicBezTo>
                  <a:cubicBezTo>
                    <a:pt x="360" y="6"/>
                    <a:pt x="354" y="0"/>
                    <a:pt x="347" y="0"/>
                  </a:cubicBezTo>
                  <a:close/>
                  <a:moveTo>
                    <a:pt x="193" y="362"/>
                  </a:moveTo>
                  <a:cubicBezTo>
                    <a:pt x="177" y="362"/>
                    <a:pt x="161" y="362"/>
                    <a:pt x="145" y="362"/>
                  </a:cubicBezTo>
                  <a:cubicBezTo>
                    <a:pt x="145" y="378"/>
                    <a:pt x="145" y="394"/>
                    <a:pt x="145" y="410"/>
                  </a:cubicBezTo>
                  <a:cubicBezTo>
                    <a:pt x="161" y="410"/>
                    <a:pt x="177" y="410"/>
                    <a:pt x="193" y="410"/>
                  </a:cubicBezTo>
                  <a:cubicBezTo>
                    <a:pt x="193" y="394"/>
                    <a:pt x="193" y="378"/>
                    <a:pt x="193" y="362"/>
                  </a:cubicBezTo>
                  <a:close/>
                  <a:moveTo>
                    <a:pt x="276" y="362"/>
                  </a:moveTo>
                  <a:cubicBezTo>
                    <a:pt x="260" y="362"/>
                    <a:pt x="245" y="362"/>
                    <a:pt x="229" y="362"/>
                  </a:cubicBezTo>
                  <a:cubicBezTo>
                    <a:pt x="229" y="378"/>
                    <a:pt x="229" y="394"/>
                    <a:pt x="229" y="410"/>
                  </a:cubicBezTo>
                  <a:cubicBezTo>
                    <a:pt x="245" y="410"/>
                    <a:pt x="260" y="410"/>
                    <a:pt x="276" y="410"/>
                  </a:cubicBezTo>
                  <a:cubicBezTo>
                    <a:pt x="276" y="394"/>
                    <a:pt x="276" y="378"/>
                    <a:pt x="276" y="362"/>
                  </a:cubicBezTo>
                  <a:close/>
                  <a:moveTo>
                    <a:pt x="110" y="362"/>
                  </a:moveTo>
                  <a:cubicBezTo>
                    <a:pt x="62" y="362"/>
                    <a:pt x="62" y="362"/>
                    <a:pt x="62" y="362"/>
                  </a:cubicBezTo>
                  <a:cubicBezTo>
                    <a:pt x="62" y="410"/>
                    <a:pt x="62" y="410"/>
                    <a:pt x="62" y="410"/>
                  </a:cubicBezTo>
                  <a:cubicBezTo>
                    <a:pt x="110" y="410"/>
                    <a:pt x="110" y="410"/>
                    <a:pt x="110" y="410"/>
                  </a:cubicBezTo>
                  <a:cubicBezTo>
                    <a:pt x="110" y="362"/>
                    <a:pt x="110" y="362"/>
                    <a:pt x="110" y="362"/>
                  </a:cubicBezTo>
                  <a:close/>
                  <a:moveTo>
                    <a:pt x="360" y="291"/>
                  </a:moveTo>
                  <a:cubicBezTo>
                    <a:pt x="312" y="291"/>
                    <a:pt x="312" y="291"/>
                    <a:pt x="312" y="291"/>
                  </a:cubicBezTo>
                  <a:cubicBezTo>
                    <a:pt x="312" y="338"/>
                    <a:pt x="312" y="338"/>
                    <a:pt x="312" y="338"/>
                  </a:cubicBezTo>
                  <a:cubicBezTo>
                    <a:pt x="360" y="338"/>
                    <a:pt x="360" y="338"/>
                    <a:pt x="360" y="338"/>
                  </a:cubicBezTo>
                  <a:cubicBezTo>
                    <a:pt x="360" y="291"/>
                    <a:pt x="360" y="291"/>
                    <a:pt x="360" y="291"/>
                  </a:cubicBezTo>
                  <a:close/>
                  <a:moveTo>
                    <a:pt x="193" y="291"/>
                  </a:moveTo>
                  <a:cubicBezTo>
                    <a:pt x="177" y="291"/>
                    <a:pt x="161" y="291"/>
                    <a:pt x="145" y="291"/>
                  </a:cubicBezTo>
                  <a:cubicBezTo>
                    <a:pt x="145" y="306"/>
                    <a:pt x="145" y="322"/>
                    <a:pt x="145" y="338"/>
                  </a:cubicBezTo>
                  <a:cubicBezTo>
                    <a:pt x="161" y="338"/>
                    <a:pt x="177" y="338"/>
                    <a:pt x="193" y="338"/>
                  </a:cubicBezTo>
                  <a:cubicBezTo>
                    <a:pt x="193" y="322"/>
                    <a:pt x="193" y="306"/>
                    <a:pt x="193" y="291"/>
                  </a:cubicBezTo>
                  <a:close/>
                  <a:moveTo>
                    <a:pt x="276" y="291"/>
                  </a:moveTo>
                  <a:cubicBezTo>
                    <a:pt x="260" y="291"/>
                    <a:pt x="245" y="291"/>
                    <a:pt x="229" y="291"/>
                  </a:cubicBezTo>
                  <a:cubicBezTo>
                    <a:pt x="229" y="306"/>
                    <a:pt x="229" y="322"/>
                    <a:pt x="229" y="338"/>
                  </a:cubicBezTo>
                  <a:cubicBezTo>
                    <a:pt x="245" y="338"/>
                    <a:pt x="260" y="338"/>
                    <a:pt x="276" y="338"/>
                  </a:cubicBezTo>
                  <a:cubicBezTo>
                    <a:pt x="276" y="322"/>
                    <a:pt x="276" y="306"/>
                    <a:pt x="276" y="291"/>
                  </a:cubicBezTo>
                  <a:close/>
                  <a:moveTo>
                    <a:pt x="110" y="291"/>
                  </a:moveTo>
                  <a:cubicBezTo>
                    <a:pt x="62" y="291"/>
                    <a:pt x="62" y="291"/>
                    <a:pt x="62" y="291"/>
                  </a:cubicBezTo>
                  <a:cubicBezTo>
                    <a:pt x="62" y="338"/>
                    <a:pt x="62" y="338"/>
                    <a:pt x="62" y="338"/>
                  </a:cubicBezTo>
                  <a:cubicBezTo>
                    <a:pt x="110" y="338"/>
                    <a:pt x="110" y="338"/>
                    <a:pt x="110" y="338"/>
                  </a:cubicBezTo>
                  <a:cubicBezTo>
                    <a:pt x="110" y="291"/>
                    <a:pt x="110" y="291"/>
                    <a:pt x="110" y="291"/>
                  </a:cubicBezTo>
                  <a:close/>
                  <a:moveTo>
                    <a:pt x="360" y="219"/>
                  </a:moveTo>
                  <a:cubicBezTo>
                    <a:pt x="312" y="219"/>
                    <a:pt x="312" y="219"/>
                    <a:pt x="312" y="219"/>
                  </a:cubicBezTo>
                  <a:cubicBezTo>
                    <a:pt x="312" y="267"/>
                    <a:pt x="312" y="267"/>
                    <a:pt x="312" y="267"/>
                  </a:cubicBezTo>
                  <a:cubicBezTo>
                    <a:pt x="360" y="267"/>
                    <a:pt x="360" y="267"/>
                    <a:pt x="360" y="267"/>
                  </a:cubicBezTo>
                  <a:cubicBezTo>
                    <a:pt x="360" y="219"/>
                    <a:pt x="360" y="219"/>
                    <a:pt x="360" y="219"/>
                  </a:cubicBezTo>
                  <a:close/>
                  <a:moveTo>
                    <a:pt x="193" y="219"/>
                  </a:moveTo>
                  <a:cubicBezTo>
                    <a:pt x="177" y="219"/>
                    <a:pt x="161" y="219"/>
                    <a:pt x="145" y="219"/>
                  </a:cubicBezTo>
                  <a:cubicBezTo>
                    <a:pt x="145" y="235"/>
                    <a:pt x="145" y="251"/>
                    <a:pt x="145" y="267"/>
                  </a:cubicBezTo>
                  <a:cubicBezTo>
                    <a:pt x="161" y="267"/>
                    <a:pt x="177" y="267"/>
                    <a:pt x="193" y="267"/>
                  </a:cubicBezTo>
                  <a:cubicBezTo>
                    <a:pt x="193" y="251"/>
                    <a:pt x="193" y="235"/>
                    <a:pt x="193" y="219"/>
                  </a:cubicBezTo>
                  <a:close/>
                  <a:moveTo>
                    <a:pt x="276" y="219"/>
                  </a:moveTo>
                  <a:cubicBezTo>
                    <a:pt x="260" y="219"/>
                    <a:pt x="245" y="219"/>
                    <a:pt x="229" y="219"/>
                  </a:cubicBezTo>
                  <a:cubicBezTo>
                    <a:pt x="229" y="235"/>
                    <a:pt x="229" y="251"/>
                    <a:pt x="229" y="267"/>
                  </a:cubicBezTo>
                  <a:cubicBezTo>
                    <a:pt x="245" y="267"/>
                    <a:pt x="260" y="267"/>
                    <a:pt x="276" y="267"/>
                  </a:cubicBezTo>
                  <a:cubicBezTo>
                    <a:pt x="276" y="251"/>
                    <a:pt x="276" y="235"/>
                    <a:pt x="276" y="219"/>
                  </a:cubicBezTo>
                  <a:close/>
                  <a:moveTo>
                    <a:pt x="77" y="0"/>
                  </a:moveTo>
                  <a:cubicBezTo>
                    <a:pt x="76" y="0"/>
                    <a:pt x="76" y="0"/>
                    <a:pt x="75" y="0"/>
                  </a:cubicBezTo>
                  <a:cubicBezTo>
                    <a:pt x="68" y="0"/>
                    <a:pt x="62" y="6"/>
                    <a:pt x="62" y="13"/>
                  </a:cubicBezTo>
                  <a:cubicBezTo>
                    <a:pt x="62" y="79"/>
                    <a:pt x="62" y="79"/>
                    <a:pt x="62" y="79"/>
                  </a:cubicBezTo>
                  <a:cubicBezTo>
                    <a:pt x="62" y="87"/>
                    <a:pt x="68" y="92"/>
                    <a:pt x="75" y="92"/>
                  </a:cubicBezTo>
                  <a:cubicBezTo>
                    <a:pt x="76" y="92"/>
                    <a:pt x="76" y="92"/>
                    <a:pt x="77" y="92"/>
                  </a:cubicBezTo>
                  <a:cubicBezTo>
                    <a:pt x="84" y="92"/>
                    <a:pt x="90" y="87"/>
                    <a:pt x="90" y="79"/>
                  </a:cubicBezTo>
                  <a:cubicBezTo>
                    <a:pt x="90" y="13"/>
                    <a:pt x="90" y="13"/>
                    <a:pt x="90" y="13"/>
                  </a:cubicBezTo>
                  <a:cubicBezTo>
                    <a:pt x="90" y="6"/>
                    <a:pt x="84" y="0"/>
                    <a:pt x="77" y="0"/>
                  </a:cubicBezTo>
                  <a:close/>
                  <a:moveTo>
                    <a:pt x="392" y="185"/>
                  </a:moveTo>
                  <a:cubicBezTo>
                    <a:pt x="392" y="441"/>
                    <a:pt x="392" y="441"/>
                    <a:pt x="392" y="441"/>
                  </a:cubicBezTo>
                  <a:cubicBezTo>
                    <a:pt x="392" y="443"/>
                    <a:pt x="389" y="446"/>
                    <a:pt x="386" y="446"/>
                  </a:cubicBezTo>
                  <a:cubicBezTo>
                    <a:pt x="34" y="446"/>
                    <a:pt x="34" y="446"/>
                    <a:pt x="34" y="446"/>
                  </a:cubicBezTo>
                  <a:cubicBezTo>
                    <a:pt x="31" y="446"/>
                    <a:pt x="28" y="443"/>
                    <a:pt x="28" y="441"/>
                  </a:cubicBezTo>
                  <a:cubicBezTo>
                    <a:pt x="28" y="185"/>
                    <a:pt x="28" y="185"/>
                    <a:pt x="28" y="185"/>
                  </a:cubicBezTo>
                  <a:cubicBezTo>
                    <a:pt x="28" y="182"/>
                    <a:pt x="31" y="180"/>
                    <a:pt x="34" y="180"/>
                  </a:cubicBezTo>
                  <a:cubicBezTo>
                    <a:pt x="386" y="180"/>
                    <a:pt x="386" y="180"/>
                    <a:pt x="386" y="180"/>
                  </a:cubicBezTo>
                  <a:cubicBezTo>
                    <a:pt x="389" y="180"/>
                    <a:pt x="392" y="182"/>
                    <a:pt x="392" y="185"/>
                  </a:cubicBezTo>
                  <a:close/>
                  <a:moveTo>
                    <a:pt x="392" y="460"/>
                  </a:moveTo>
                  <a:cubicBezTo>
                    <a:pt x="392" y="463"/>
                    <a:pt x="392" y="463"/>
                    <a:pt x="392" y="463"/>
                  </a:cubicBezTo>
                  <a:cubicBezTo>
                    <a:pt x="28" y="463"/>
                    <a:pt x="28" y="463"/>
                    <a:pt x="28" y="463"/>
                  </a:cubicBezTo>
                  <a:cubicBezTo>
                    <a:pt x="28" y="460"/>
                    <a:pt x="28" y="460"/>
                    <a:pt x="28" y="460"/>
                  </a:cubicBezTo>
                  <a:cubicBezTo>
                    <a:pt x="392" y="460"/>
                    <a:pt x="392" y="460"/>
                    <a:pt x="392" y="460"/>
                  </a:cubicBezTo>
                  <a:close/>
                  <a:moveTo>
                    <a:pt x="392" y="478"/>
                  </a:moveTo>
                  <a:cubicBezTo>
                    <a:pt x="392" y="481"/>
                    <a:pt x="392" y="481"/>
                    <a:pt x="392" y="481"/>
                  </a:cubicBezTo>
                  <a:cubicBezTo>
                    <a:pt x="28" y="481"/>
                    <a:pt x="28" y="481"/>
                    <a:pt x="28" y="481"/>
                  </a:cubicBezTo>
                  <a:cubicBezTo>
                    <a:pt x="28" y="478"/>
                    <a:pt x="28" y="478"/>
                    <a:pt x="28" y="478"/>
                  </a:cubicBezTo>
                  <a:cubicBezTo>
                    <a:pt x="392" y="478"/>
                    <a:pt x="392" y="478"/>
                    <a:pt x="392" y="478"/>
                  </a:cubicBezTo>
                  <a:close/>
                  <a:moveTo>
                    <a:pt x="386" y="41"/>
                  </a:moveTo>
                  <a:cubicBezTo>
                    <a:pt x="405" y="41"/>
                    <a:pt x="420" y="56"/>
                    <a:pt x="420" y="75"/>
                  </a:cubicBezTo>
                  <a:cubicBezTo>
                    <a:pt x="420" y="463"/>
                    <a:pt x="420" y="463"/>
                    <a:pt x="420" y="463"/>
                  </a:cubicBezTo>
                  <a:cubicBezTo>
                    <a:pt x="420" y="481"/>
                    <a:pt x="405" y="496"/>
                    <a:pt x="386" y="496"/>
                  </a:cubicBezTo>
                  <a:cubicBezTo>
                    <a:pt x="269" y="496"/>
                    <a:pt x="151" y="496"/>
                    <a:pt x="34" y="496"/>
                  </a:cubicBezTo>
                  <a:cubicBezTo>
                    <a:pt x="15" y="496"/>
                    <a:pt x="0" y="481"/>
                    <a:pt x="0" y="463"/>
                  </a:cubicBezTo>
                  <a:cubicBezTo>
                    <a:pt x="0" y="75"/>
                    <a:pt x="0" y="75"/>
                    <a:pt x="0" y="75"/>
                  </a:cubicBezTo>
                  <a:cubicBezTo>
                    <a:pt x="0" y="56"/>
                    <a:pt x="15" y="41"/>
                    <a:pt x="34" y="41"/>
                  </a:cubicBezTo>
                  <a:cubicBezTo>
                    <a:pt x="51" y="41"/>
                    <a:pt x="51" y="41"/>
                    <a:pt x="51" y="41"/>
                  </a:cubicBezTo>
                  <a:cubicBezTo>
                    <a:pt x="51" y="57"/>
                    <a:pt x="51" y="72"/>
                    <a:pt x="51" y="88"/>
                  </a:cubicBezTo>
                  <a:cubicBezTo>
                    <a:pt x="51" y="98"/>
                    <a:pt x="59" y="106"/>
                    <a:pt x="69" y="106"/>
                  </a:cubicBezTo>
                  <a:cubicBezTo>
                    <a:pt x="74" y="106"/>
                    <a:pt x="78" y="106"/>
                    <a:pt x="83" y="106"/>
                  </a:cubicBezTo>
                  <a:cubicBezTo>
                    <a:pt x="93" y="106"/>
                    <a:pt x="101" y="98"/>
                    <a:pt x="101" y="88"/>
                  </a:cubicBezTo>
                  <a:cubicBezTo>
                    <a:pt x="101" y="72"/>
                    <a:pt x="101" y="57"/>
                    <a:pt x="101" y="41"/>
                  </a:cubicBezTo>
                  <a:cubicBezTo>
                    <a:pt x="321" y="41"/>
                    <a:pt x="321" y="41"/>
                    <a:pt x="321" y="41"/>
                  </a:cubicBezTo>
                  <a:cubicBezTo>
                    <a:pt x="321" y="57"/>
                    <a:pt x="321" y="72"/>
                    <a:pt x="321" y="88"/>
                  </a:cubicBezTo>
                  <a:cubicBezTo>
                    <a:pt x="321" y="98"/>
                    <a:pt x="329" y="106"/>
                    <a:pt x="339" y="106"/>
                  </a:cubicBezTo>
                  <a:cubicBezTo>
                    <a:pt x="343" y="106"/>
                    <a:pt x="348" y="106"/>
                    <a:pt x="352" y="106"/>
                  </a:cubicBezTo>
                  <a:cubicBezTo>
                    <a:pt x="362" y="106"/>
                    <a:pt x="370" y="98"/>
                    <a:pt x="370" y="88"/>
                  </a:cubicBezTo>
                  <a:cubicBezTo>
                    <a:pt x="370" y="72"/>
                    <a:pt x="370" y="57"/>
                    <a:pt x="370" y="41"/>
                  </a:cubicBezTo>
                  <a:lnTo>
                    <a:pt x="386" y="41"/>
                  </a:lnTo>
                  <a:close/>
                </a:path>
              </a:pathLst>
            </a:custGeom>
            <a:solidFill>
              <a:sysClr val="window" lastClr="FFFFFF">
                <a:lumMod val="95000"/>
              </a:sys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Calibri" panose="020F0502020204030204" pitchFamily="34" charset="0"/>
                  <a:ea typeface="+mn-ea"/>
                  <a:cs typeface="+mn-ea"/>
                </a:defRPr>
              </a:lvl1pPr>
              <a:lvl2pPr marL="457200" algn="l" defTabSz="914400" rtl="0" eaLnBrk="1" latinLnBrk="0" hangingPunct="1">
                <a:defRPr sz="1800" kern="1200">
                  <a:solidFill>
                    <a:sysClr val="windowText" lastClr="000000"/>
                  </a:solidFill>
                  <a:latin typeface="Calibri" panose="020F0502020204030204" pitchFamily="34" charset="0"/>
                  <a:ea typeface="+mn-ea"/>
                  <a:cs typeface="+mn-ea"/>
                </a:defRPr>
              </a:lvl2pPr>
              <a:lvl3pPr marL="914400" algn="l" defTabSz="914400" rtl="0" eaLnBrk="1" latinLnBrk="0" hangingPunct="1">
                <a:defRPr sz="1800" kern="1200">
                  <a:solidFill>
                    <a:sysClr val="windowText" lastClr="000000"/>
                  </a:solidFill>
                  <a:latin typeface="Calibri" panose="020F0502020204030204" pitchFamily="34" charset="0"/>
                  <a:ea typeface="+mn-ea"/>
                  <a:cs typeface="+mn-ea"/>
                </a:defRPr>
              </a:lvl3pPr>
              <a:lvl4pPr marL="1371600" algn="l" defTabSz="914400" rtl="0" eaLnBrk="1" latinLnBrk="0" hangingPunct="1">
                <a:defRPr sz="1800" kern="1200">
                  <a:solidFill>
                    <a:sysClr val="windowText" lastClr="000000"/>
                  </a:solidFill>
                  <a:latin typeface="Calibri" panose="020F0502020204030204" pitchFamily="34" charset="0"/>
                  <a:ea typeface="+mn-ea"/>
                  <a:cs typeface="+mn-ea"/>
                </a:defRPr>
              </a:lvl4pPr>
              <a:lvl5pPr marL="1828800" algn="l" defTabSz="914400" rtl="0" eaLnBrk="1" latinLnBrk="0" hangingPunct="1">
                <a:defRPr sz="1800" kern="1200">
                  <a:solidFill>
                    <a:sysClr val="windowText" lastClr="000000"/>
                  </a:solidFill>
                  <a:latin typeface="Calibri" panose="020F0502020204030204" pitchFamily="34" charset="0"/>
                  <a:ea typeface="+mn-ea"/>
                  <a:cs typeface="+mn-ea"/>
                </a:defRPr>
              </a:lvl5pPr>
              <a:lvl6pPr marL="2286000" algn="l" defTabSz="914400" rtl="0" eaLnBrk="1" latinLnBrk="0" hangingPunct="1">
                <a:defRPr sz="1800" kern="1200">
                  <a:solidFill>
                    <a:sysClr val="windowText" lastClr="000000"/>
                  </a:solidFill>
                  <a:latin typeface="Calibri" panose="020F0502020204030204" pitchFamily="34" charset="0"/>
                  <a:ea typeface="+mn-ea"/>
                  <a:cs typeface="+mn-ea"/>
                </a:defRPr>
              </a:lvl6pPr>
              <a:lvl7pPr marL="2743200" algn="l" defTabSz="914400" rtl="0" eaLnBrk="1" latinLnBrk="0" hangingPunct="1">
                <a:defRPr sz="1800" kern="1200">
                  <a:solidFill>
                    <a:sysClr val="windowText" lastClr="000000"/>
                  </a:solidFill>
                  <a:latin typeface="Calibri" panose="020F0502020204030204" pitchFamily="34" charset="0"/>
                  <a:ea typeface="+mn-ea"/>
                  <a:cs typeface="+mn-ea"/>
                </a:defRPr>
              </a:lvl7pPr>
              <a:lvl8pPr marL="3200400" algn="l" defTabSz="914400" rtl="0" eaLnBrk="1" latinLnBrk="0" hangingPunct="1">
                <a:defRPr sz="1800" kern="1200">
                  <a:solidFill>
                    <a:sysClr val="windowText" lastClr="000000"/>
                  </a:solidFill>
                  <a:latin typeface="Calibri" panose="020F0502020204030204" pitchFamily="34" charset="0"/>
                  <a:ea typeface="+mn-ea"/>
                  <a:cs typeface="+mn-ea"/>
                </a:defRPr>
              </a:lvl8pPr>
              <a:lvl9pPr marL="3657600" algn="l" defTabSz="914400" rtl="0" eaLnBrk="1" latinLnBrk="0" hangingPunct="1">
                <a:defRPr sz="1800" kern="1200">
                  <a:solidFill>
                    <a:sysClr val="windowText" lastClr="000000"/>
                  </a:solidFill>
                  <a:latin typeface="Calibri" panose="020F0502020204030204" pitchFamily="34" charset="0"/>
                  <a:ea typeface="+mn-ea"/>
                  <a:cs typeface="+mn-ea"/>
                </a:defRPr>
              </a:lvl9pPr>
            </a:lstStyle>
            <a:p>
              <a:endParaRPr lang="en-US">
                <a:solidFill>
                  <a:sysClr val="windowText" lastClr="000000">
                    <a:lumMod val="75000"/>
                    <a:lumOff val="25000"/>
                  </a:sysClr>
                </a:solidFill>
              </a:endParaRPr>
            </a:p>
          </p:txBody>
        </p:sp>
        <p:sp>
          <p:nvSpPr>
            <p:cNvPr id="17" name="Freeform 30"/>
            <p:cNvSpPr>
              <a:spLocks noEditPoints="1"/>
            </p:cNvSpPr>
            <p:nvPr/>
          </p:nvSpPr>
          <p:spPr bwMode="auto">
            <a:xfrm>
              <a:off x="7516809" y="2606482"/>
              <a:ext cx="551558" cy="689448"/>
            </a:xfrm>
            <a:custGeom>
              <a:avLst/>
              <a:gdLst>
                <a:gd name="T0" fmla="*/ 100 w 408"/>
                <a:gd name="T1" fmla="*/ 18 h 510"/>
                <a:gd name="T2" fmla="*/ 290 w 408"/>
                <a:gd name="T3" fmla="*/ 368 h 510"/>
                <a:gd name="T4" fmla="*/ 345 w 408"/>
                <a:gd name="T5" fmla="*/ 332 h 510"/>
                <a:gd name="T6" fmla="*/ 259 w 408"/>
                <a:gd name="T7" fmla="*/ 464 h 510"/>
                <a:gd name="T8" fmla="*/ 267 w 408"/>
                <a:gd name="T9" fmla="*/ 397 h 510"/>
                <a:gd name="T10" fmla="*/ 241 w 408"/>
                <a:gd name="T11" fmla="*/ 345 h 510"/>
                <a:gd name="T12" fmla="*/ 216 w 408"/>
                <a:gd name="T13" fmla="*/ 319 h 510"/>
                <a:gd name="T14" fmla="*/ 320 w 408"/>
                <a:gd name="T15" fmla="*/ 474 h 510"/>
                <a:gd name="T16" fmla="*/ 159 w 408"/>
                <a:gd name="T17" fmla="*/ 386 h 510"/>
                <a:gd name="T18" fmla="*/ 196 w 408"/>
                <a:gd name="T19" fmla="*/ 298 h 510"/>
                <a:gd name="T20" fmla="*/ 229 w 408"/>
                <a:gd name="T21" fmla="*/ 381 h 510"/>
                <a:gd name="T22" fmla="*/ 338 w 408"/>
                <a:gd name="T23" fmla="*/ 391 h 510"/>
                <a:gd name="T24" fmla="*/ 278 w 408"/>
                <a:gd name="T25" fmla="*/ 440 h 510"/>
                <a:gd name="T26" fmla="*/ 289 w 408"/>
                <a:gd name="T27" fmla="*/ 332 h 510"/>
                <a:gd name="T28" fmla="*/ 126 w 408"/>
                <a:gd name="T29" fmla="*/ 86 h 510"/>
                <a:gd name="T30" fmla="*/ 138 w 408"/>
                <a:gd name="T31" fmla="*/ 19 h 510"/>
                <a:gd name="T32" fmla="*/ 217 w 408"/>
                <a:gd name="T33" fmla="*/ 61 h 510"/>
                <a:gd name="T34" fmla="*/ 127 w 408"/>
                <a:gd name="T35" fmla="*/ 22 h 510"/>
                <a:gd name="T36" fmla="*/ 244 w 408"/>
                <a:gd name="T37" fmla="*/ 59 h 510"/>
                <a:gd name="T38" fmla="*/ 134 w 408"/>
                <a:gd name="T39" fmla="*/ 343 h 510"/>
                <a:gd name="T40" fmla="*/ 87 w 408"/>
                <a:gd name="T41" fmla="*/ 290 h 510"/>
                <a:gd name="T42" fmla="*/ 86 w 408"/>
                <a:gd name="T43" fmla="*/ 290 h 510"/>
                <a:gd name="T44" fmla="*/ 85 w 408"/>
                <a:gd name="T45" fmla="*/ 290 h 510"/>
                <a:gd name="T46" fmla="*/ 84 w 408"/>
                <a:gd name="T47" fmla="*/ 289 h 510"/>
                <a:gd name="T48" fmla="*/ 83 w 408"/>
                <a:gd name="T49" fmla="*/ 289 h 510"/>
                <a:gd name="T50" fmla="*/ 83 w 408"/>
                <a:gd name="T51" fmla="*/ 289 h 510"/>
                <a:gd name="T52" fmla="*/ 82 w 408"/>
                <a:gd name="T53" fmla="*/ 289 h 510"/>
                <a:gd name="T54" fmla="*/ 81 w 408"/>
                <a:gd name="T55" fmla="*/ 288 h 510"/>
                <a:gd name="T56" fmla="*/ 81 w 408"/>
                <a:gd name="T57" fmla="*/ 288 h 510"/>
                <a:gd name="T58" fmla="*/ 80 w 408"/>
                <a:gd name="T59" fmla="*/ 287 h 510"/>
                <a:gd name="T60" fmla="*/ 80 w 408"/>
                <a:gd name="T61" fmla="*/ 287 h 510"/>
                <a:gd name="T62" fmla="*/ 79 w 408"/>
                <a:gd name="T63" fmla="*/ 286 h 510"/>
                <a:gd name="T64" fmla="*/ 79 w 408"/>
                <a:gd name="T65" fmla="*/ 285 h 510"/>
                <a:gd name="T66" fmla="*/ 78 w 408"/>
                <a:gd name="T67" fmla="*/ 284 h 510"/>
                <a:gd name="T68" fmla="*/ 78 w 408"/>
                <a:gd name="T69" fmla="*/ 284 h 510"/>
                <a:gd name="T70" fmla="*/ 78 w 408"/>
                <a:gd name="T71" fmla="*/ 283 h 510"/>
                <a:gd name="T72" fmla="*/ 78 w 408"/>
                <a:gd name="T73" fmla="*/ 282 h 510"/>
                <a:gd name="T74" fmla="*/ 77 w 408"/>
                <a:gd name="T75" fmla="*/ 281 h 510"/>
                <a:gd name="T76" fmla="*/ 77 w 408"/>
                <a:gd name="T77" fmla="*/ 281 h 510"/>
                <a:gd name="T78" fmla="*/ 77 w 408"/>
                <a:gd name="T79" fmla="*/ 280 h 510"/>
                <a:gd name="T80" fmla="*/ 77 w 408"/>
                <a:gd name="T81" fmla="*/ 279 h 510"/>
                <a:gd name="T82" fmla="*/ 78 w 408"/>
                <a:gd name="T83" fmla="*/ 278 h 510"/>
                <a:gd name="T84" fmla="*/ 78 w 408"/>
                <a:gd name="T85" fmla="*/ 278 h 510"/>
                <a:gd name="T86" fmla="*/ 78 w 408"/>
                <a:gd name="T87" fmla="*/ 277 h 510"/>
                <a:gd name="T88" fmla="*/ 79 w 408"/>
                <a:gd name="T89" fmla="*/ 276 h 510"/>
                <a:gd name="T90" fmla="*/ 79 w 408"/>
                <a:gd name="T91" fmla="*/ 275 h 510"/>
                <a:gd name="T92" fmla="*/ 80 w 408"/>
                <a:gd name="T93" fmla="*/ 274 h 510"/>
                <a:gd name="T94" fmla="*/ 80 w 408"/>
                <a:gd name="T95" fmla="*/ 274 h 510"/>
                <a:gd name="T96" fmla="*/ 81 w 408"/>
                <a:gd name="T97" fmla="*/ 273 h 510"/>
                <a:gd name="T98" fmla="*/ 82 w 408"/>
                <a:gd name="T99" fmla="*/ 272 h 510"/>
                <a:gd name="T100" fmla="*/ 83 w 408"/>
                <a:gd name="T101" fmla="*/ 272 h 510"/>
                <a:gd name="T102" fmla="*/ 84 w 408"/>
                <a:gd name="T103" fmla="*/ 272 h 510"/>
                <a:gd name="T104" fmla="*/ 86 w 408"/>
                <a:gd name="T105" fmla="*/ 271 h 510"/>
                <a:gd name="T106" fmla="*/ 77 w 408"/>
                <a:gd name="T107" fmla="*/ 280 h 510"/>
                <a:gd name="T108" fmla="*/ 87 w 408"/>
                <a:gd name="T109" fmla="*/ 237 h 510"/>
                <a:gd name="T110" fmla="*/ 267 w 408"/>
                <a:gd name="T111" fmla="*/ 175 h 510"/>
                <a:gd name="T112" fmla="*/ 258 w 408"/>
                <a:gd name="T113" fmla="*/ 115 h 510"/>
                <a:gd name="T114" fmla="*/ 87 w 408"/>
                <a:gd name="T115" fmla="*/ 115 h 510"/>
                <a:gd name="T116" fmla="*/ 212 w 408"/>
                <a:gd name="T117" fmla="*/ 2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8" h="510">
                  <a:moveTo>
                    <a:pt x="23" y="460"/>
                  </a:moveTo>
                  <a:cubicBezTo>
                    <a:pt x="147" y="460"/>
                    <a:pt x="147" y="460"/>
                    <a:pt x="147" y="460"/>
                  </a:cubicBezTo>
                  <a:cubicBezTo>
                    <a:pt x="140" y="447"/>
                    <a:pt x="135" y="434"/>
                    <a:pt x="132" y="419"/>
                  </a:cubicBezTo>
                  <a:cubicBezTo>
                    <a:pt x="43" y="419"/>
                    <a:pt x="43" y="419"/>
                    <a:pt x="43" y="419"/>
                  </a:cubicBezTo>
                  <a:cubicBezTo>
                    <a:pt x="43" y="59"/>
                    <a:pt x="43" y="59"/>
                    <a:pt x="43" y="59"/>
                  </a:cubicBezTo>
                  <a:cubicBezTo>
                    <a:pt x="100" y="59"/>
                    <a:pt x="100" y="59"/>
                    <a:pt x="100" y="59"/>
                  </a:cubicBezTo>
                  <a:cubicBezTo>
                    <a:pt x="100" y="18"/>
                    <a:pt x="100" y="18"/>
                    <a:pt x="100" y="18"/>
                  </a:cubicBezTo>
                  <a:cubicBezTo>
                    <a:pt x="23" y="18"/>
                    <a:pt x="23" y="18"/>
                    <a:pt x="23" y="18"/>
                  </a:cubicBezTo>
                  <a:cubicBezTo>
                    <a:pt x="11" y="18"/>
                    <a:pt x="0" y="28"/>
                    <a:pt x="0" y="41"/>
                  </a:cubicBezTo>
                  <a:cubicBezTo>
                    <a:pt x="0" y="437"/>
                    <a:pt x="0" y="437"/>
                    <a:pt x="0" y="437"/>
                  </a:cubicBezTo>
                  <a:cubicBezTo>
                    <a:pt x="0" y="450"/>
                    <a:pt x="11" y="460"/>
                    <a:pt x="23" y="460"/>
                  </a:cubicBezTo>
                  <a:close/>
                  <a:moveTo>
                    <a:pt x="286" y="370"/>
                  </a:moveTo>
                  <a:cubicBezTo>
                    <a:pt x="286" y="370"/>
                    <a:pt x="287" y="369"/>
                    <a:pt x="287" y="369"/>
                  </a:cubicBezTo>
                  <a:cubicBezTo>
                    <a:pt x="288" y="368"/>
                    <a:pt x="289" y="368"/>
                    <a:pt x="290" y="368"/>
                  </a:cubicBezTo>
                  <a:cubicBezTo>
                    <a:pt x="291" y="369"/>
                    <a:pt x="291" y="369"/>
                    <a:pt x="291" y="370"/>
                  </a:cubicBezTo>
                  <a:cubicBezTo>
                    <a:pt x="292" y="370"/>
                    <a:pt x="292" y="370"/>
                    <a:pt x="292" y="370"/>
                  </a:cubicBezTo>
                  <a:cubicBezTo>
                    <a:pt x="337" y="325"/>
                    <a:pt x="337" y="325"/>
                    <a:pt x="337" y="325"/>
                  </a:cubicBezTo>
                  <a:cubicBezTo>
                    <a:pt x="338" y="324"/>
                    <a:pt x="340" y="323"/>
                    <a:pt x="341" y="323"/>
                  </a:cubicBezTo>
                  <a:cubicBezTo>
                    <a:pt x="342" y="323"/>
                    <a:pt x="344" y="324"/>
                    <a:pt x="345" y="325"/>
                  </a:cubicBezTo>
                  <a:cubicBezTo>
                    <a:pt x="346" y="326"/>
                    <a:pt x="346" y="327"/>
                    <a:pt x="346" y="329"/>
                  </a:cubicBezTo>
                  <a:cubicBezTo>
                    <a:pt x="346" y="330"/>
                    <a:pt x="346" y="331"/>
                    <a:pt x="345" y="332"/>
                  </a:cubicBezTo>
                  <a:cubicBezTo>
                    <a:pt x="293" y="384"/>
                    <a:pt x="293" y="384"/>
                    <a:pt x="293" y="384"/>
                  </a:cubicBezTo>
                  <a:cubicBezTo>
                    <a:pt x="300" y="389"/>
                    <a:pt x="300" y="389"/>
                    <a:pt x="300" y="389"/>
                  </a:cubicBezTo>
                  <a:cubicBezTo>
                    <a:pt x="302" y="391"/>
                    <a:pt x="303" y="392"/>
                    <a:pt x="303" y="394"/>
                  </a:cubicBezTo>
                  <a:cubicBezTo>
                    <a:pt x="304" y="398"/>
                    <a:pt x="301" y="402"/>
                    <a:pt x="297" y="403"/>
                  </a:cubicBezTo>
                  <a:cubicBezTo>
                    <a:pt x="295" y="403"/>
                    <a:pt x="293" y="403"/>
                    <a:pt x="291" y="401"/>
                  </a:cubicBezTo>
                  <a:cubicBezTo>
                    <a:pt x="283" y="396"/>
                    <a:pt x="283" y="396"/>
                    <a:pt x="283" y="396"/>
                  </a:cubicBezTo>
                  <a:cubicBezTo>
                    <a:pt x="259" y="464"/>
                    <a:pt x="259" y="464"/>
                    <a:pt x="259" y="464"/>
                  </a:cubicBezTo>
                  <a:cubicBezTo>
                    <a:pt x="259" y="465"/>
                    <a:pt x="258" y="465"/>
                    <a:pt x="258" y="466"/>
                  </a:cubicBezTo>
                  <a:cubicBezTo>
                    <a:pt x="256" y="466"/>
                    <a:pt x="254" y="466"/>
                    <a:pt x="253" y="464"/>
                  </a:cubicBezTo>
                  <a:cubicBezTo>
                    <a:pt x="253" y="463"/>
                    <a:pt x="253" y="463"/>
                    <a:pt x="253" y="462"/>
                  </a:cubicBezTo>
                  <a:cubicBezTo>
                    <a:pt x="274" y="402"/>
                    <a:pt x="274" y="402"/>
                    <a:pt x="274" y="402"/>
                  </a:cubicBezTo>
                  <a:cubicBezTo>
                    <a:pt x="274" y="402"/>
                    <a:pt x="273" y="403"/>
                    <a:pt x="272" y="403"/>
                  </a:cubicBezTo>
                  <a:cubicBezTo>
                    <a:pt x="271" y="403"/>
                    <a:pt x="270" y="402"/>
                    <a:pt x="269" y="401"/>
                  </a:cubicBezTo>
                  <a:cubicBezTo>
                    <a:pt x="268" y="400"/>
                    <a:pt x="267" y="399"/>
                    <a:pt x="267" y="397"/>
                  </a:cubicBezTo>
                  <a:cubicBezTo>
                    <a:pt x="267" y="396"/>
                    <a:pt x="268" y="394"/>
                    <a:pt x="269" y="393"/>
                  </a:cubicBezTo>
                  <a:cubicBezTo>
                    <a:pt x="274" y="388"/>
                    <a:pt x="274" y="388"/>
                    <a:pt x="274" y="388"/>
                  </a:cubicBezTo>
                  <a:cubicBezTo>
                    <a:pt x="232" y="357"/>
                    <a:pt x="232" y="357"/>
                    <a:pt x="232" y="357"/>
                  </a:cubicBezTo>
                  <a:cubicBezTo>
                    <a:pt x="231" y="356"/>
                    <a:pt x="230" y="354"/>
                    <a:pt x="229" y="352"/>
                  </a:cubicBezTo>
                  <a:cubicBezTo>
                    <a:pt x="229" y="350"/>
                    <a:pt x="230" y="348"/>
                    <a:pt x="231" y="347"/>
                  </a:cubicBezTo>
                  <a:cubicBezTo>
                    <a:pt x="232" y="345"/>
                    <a:pt x="234" y="344"/>
                    <a:pt x="236" y="344"/>
                  </a:cubicBezTo>
                  <a:cubicBezTo>
                    <a:pt x="238" y="344"/>
                    <a:pt x="240" y="344"/>
                    <a:pt x="241" y="345"/>
                  </a:cubicBezTo>
                  <a:cubicBezTo>
                    <a:pt x="283" y="377"/>
                    <a:pt x="283" y="377"/>
                    <a:pt x="283" y="377"/>
                  </a:cubicBezTo>
                  <a:cubicBezTo>
                    <a:pt x="286" y="370"/>
                    <a:pt x="286" y="370"/>
                    <a:pt x="286" y="370"/>
                  </a:cubicBezTo>
                  <a:close/>
                  <a:moveTo>
                    <a:pt x="350" y="319"/>
                  </a:moveTo>
                  <a:cubicBezTo>
                    <a:pt x="342" y="310"/>
                    <a:pt x="331" y="303"/>
                    <a:pt x="320" y="299"/>
                  </a:cubicBezTo>
                  <a:cubicBezTo>
                    <a:pt x="309" y="294"/>
                    <a:pt x="296" y="291"/>
                    <a:pt x="283" y="291"/>
                  </a:cubicBezTo>
                  <a:cubicBezTo>
                    <a:pt x="271" y="291"/>
                    <a:pt x="258" y="294"/>
                    <a:pt x="247" y="299"/>
                  </a:cubicBezTo>
                  <a:cubicBezTo>
                    <a:pt x="236" y="303"/>
                    <a:pt x="225" y="310"/>
                    <a:pt x="216" y="319"/>
                  </a:cubicBezTo>
                  <a:cubicBezTo>
                    <a:pt x="208" y="328"/>
                    <a:pt x="201" y="338"/>
                    <a:pt x="196" y="350"/>
                  </a:cubicBezTo>
                  <a:cubicBezTo>
                    <a:pt x="191" y="361"/>
                    <a:pt x="189" y="373"/>
                    <a:pt x="189" y="386"/>
                  </a:cubicBezTo>
                  <a:cubicBezTo>
                    <a:pt x="189" y="399"/>
                    <a:pt x="191" y="411"/>
                    <a:pt x="196" y="422"/>
                  </a:cubicBezTo>
                  <a:cubicBezTo>
                    <a:pt x="201" y="434"/>
                    <a:pt x="208" y="444"/>
                    <a:pt x="216" y="453"/>
                  </a:cubicBezTo>
                  <a:cubicBezTo>
                    <a:pt x="225" y="462"/>
                    <a:pt x="236" y="469"/>
                    <a:pt x="247" y="474"/>
                  </a:cubicBezTo>
                  <a:cubicBezTo>
                    <a:pt x="258" y="478"/>
                    <a:pt x="271" y="481"/>
                    <a:pt x="283" y="481"/>
                  </a:cubicBezTo>
                  <a:cubicBezTo>
                    <a:pt x="296" y="481"/>
                    <a:pt x="309" y="478"/>
                    <a:pt x="320" y="474"/>
                  </a:cubicBezTo>
                  <a:cubicBezTo>
                    <a:pt x="331" y="469"/>
                    <a:pt x="342" y="462"/>
                    <a:pt x="350" y="453"/>
                  </a:cubicBezTo>
                  <a:cubicBezTo>
                    <a:pt x="359" y="444"/>
                    <a:pt x="366" y="434"/>
                    <a:pt x="371" y="422"/>
                  </a:cubicBezTo>
                  <a:cubicBezTo>
                    <a:pt x="376" y="411"/>
                    <a:pt x="378" y="399"/>
                    <a:pt x="378" y="386"/>
                  </a:cubicBezTo>
                  <a:cubicBezTo>
                    <a:pt x="378" y="373"/>
                    <a:pt x="376" y="361"/>
                    <a:pt x="371" y="350"/>
                  </a:cubicBezTo>
                  <a:cubicBezTo>
                    <a:pt x="366" y="338"/>
                    <a:pt x="359" y="328"/>
                    <a:pt x="350" y="319"/>
                  </a:cubicBezTo>
                  <a:close/>
                  <a:moveTo>
                    <a:pt x="196" y="298"/>
                  </a:moveTo>
                  <a:cubicBezTo>
                    <a:pt x="173" y="321"/>
                    <a:pt x="159" y="352"/>
                    <a:pt x="159" y="386"/>
                  </a:cubicBezTo>
                  <a:cubicBezTo>
                    <a:pt x="159" y="420"/>
                    <a:pt x="173" y="451"/>
                    <a:pt x="196" y="474"/>
                  </a:cubicBezTo>
                  <a:cubicBezTo>
                    <a:pt x="218" y="496"/>
                    <a:pt x="249" y="510"/>
                    <a:pt x="283" y="510"/>
                  </a:cubicBezTo>
                  <a:cubicBezTo>
                    <a:pt x="318" y="510"/>
                    <a:pt x="349" y="496"/>
                    <a:pt x="371" y="474"/>
                  </a:cubicBezTo>
                  <a:cubicBezTo>
                    <a:pt x="394" y="451"/>
                    <a:pt x="408" y="420"/>
                    <a:pt x="408" y="386"/>
                  </a:cubicBezTo>
                  <a:cubicBezTo>
                    <a:pt x="408" y="352"/>
                    <a:pt x="394" y="321"/>
                    <a:pt x="371" y="298"/>
                  </a:cubicBezTo>
                  <a:cubicBezTo>
                    <a:pt x="349" y="276"/>
                    <a:pt x="318" y="262"/>
                    <a:pt x="283" y="262"/>
                  </a:cubicBezTo>
                  <a:cubicBezTo>
                    <a:pt x="249" y="262"/>
                    <a:pt x="218" y="276"/>
                    <a:pt x="196" y="298"/>
                  </a:cubicBezTo>
                  <a:close/>
                  <a:moveTo>
                    <a:pt x="229" y="381"/>
                  </a:moveTo>
                  <a:cubicBezTo>
                    <a:pt x="202" y="381"/>
                    <a:pt x="202" y="381"/>
                    <a:pt x="202" y="381"/>
                  </a:cubicBezTo>
                  <a:cubicBezTo>
                    <a:pt x="199" y="381"/>
                    <a:pt x="197" y="383"/>
                    <a:pt x="197" y="386"/>
                  </a:cubicBezTo>
                  <a:cubicBezTo>
                    <a:pt x="197" y="389"/>
                    <a:pt x="199" y="391"/>
                    <a:pt x="202" y="391"/>
                  </a:cubicBezTo>
                  <a:cubicBezTo>
                    <a:pt x="229" y="391"/>
                    <a:pt x="229" y="391"/>
                    <a:pt x="229" y="391"/>
                  </a:cubicBezTo>
                  <a:cubicBezTo>
                    <a:pt x="232" y="391"/>
                    <a:pt x="235" y="389"/>
                    <a:pt x="235" y="386"/>
                  </a:cubicBezTo>
                  <a:cubicBezTo>
                    <a:pt x="235" y="383"/>
                    <a:pt x="232" y="381"/>
                    <a:pt x="229" y="381"/>
                  </a:cubicBezTo>
                  <a:close/>
                  <a:moveTo>
                    <a:pt x="338" y="391"/>
                  </a:moveTo>
                  <a:cubicBezTo>
                    <a:pt x="365" y="391"/>
                    <a:pt x="365" y="391"/>
                    <a:pt x="365" y="391"/>
                  </a:cubicBezTo>
                  <a:cubicBezTo>
                    <a:pt x="368" y="391"/>
                    <a:pt x="370" y="389"/>
                    <a:pt x="370" y="386"/>
                  </a:cubicBezTo>
                  <a:cubicBezTo>
                    <a:pt x="370" y="383"/>
                    <a:pt x="368" y="381"/>
                    <a:pt x="365" y="381"/>
                  </a:cubicBezTo>
                  <a:cubicBezTo>
                    <a:pt x="338" y="381"/>
                    <a:pt x="338" y="381"/>
                    <a:pt x="338" y="381"/>
                  </a:cubicBezTo>
                  <a:cubicBezTo>
                    <a:pt x="335" y="381"/>
                    <a:pt x="332" y="383"/>
                    <a:pt x="332" y="386"/>
                  </a:cubicBezTo>
                  <a:cubicBezTo>
                    <a:pt x="332" y="389"/>
                    <a:pt x="335" y="391"/>
                    <a:pt x="338" y="391"/>
                  </a:cubicBezTo>
                  <a:close/>
                  <a:moveTo>
                    <a:pt x="278" y="440"/>
                  </a:moveTo>
                  <a:cubicBezTo>
                    <a:pt x="278" y="467"/>
                    <a:pt x="278" y="467"/>
                    <a:pt x="278" y="467"/>
                  </a:cubicBezTo>
                  <a:cubicBezTo>
                    <a:pt x="278" y="470"/>
                    <a:pt x="280" y="473"/>
                    <a:pt x="283" y="473"/>
                  </a:cubicBezTo>
                  <a:cubicBezTo>
                    <a:pt x="286" y="473"/>
                    <a:pt x="289" y="470"/>
                    <a:pt x="289" y="467"/>
                  </a:cubicBezTo>
                  <a:cubicBezTo>
                    <a:pt x="289" y="440"/>
                    <a:pt x="289" y="440"/>
                    <a:pt x="289" y="440"/>
                  </a:cubicBezTo>
                  <a:cubicBezTo>
                    <a:pt x="289" y="437"/>
                    <a:pt x="286" y="435"/>
                    <a:pt x="283" y="435"/>
                  </a:cubicBezTo>
                  <a:cubicBezTo>
                    <a:pt x="280" y="435"/>
                    <a:pt x="278" y="437"/>
                    <a:pt x="278" y="440"/>
                  </a:cubicBezTo>
                  <a:close/>
                  <a:moveTo>
                    <a:pt x="289" y="332"/>
                  </a:moveTo>
                  <a:cubicBezTo>
                    <a:pt x="289" y="305"/>
                    <a:pt x="289" y="305"/>
                    <a:pt x="289" y="305"/>
                  </a:cubicBezTo>
                  <a:cubicBezTo>
                    <a:pt x="289" y="302"/>
                    <a:pt x="286" y="299"/>
                    <a:pt x="283" y="299"/>
                  </a:cubicBezTo>
                  <a:cubicBezTo>
                    <a:pt x="280" y="299"/>
                    <a:pt x="278" y="302"/>
                    <a:pt x="278" y="305"/>
                  </a:cubicBezTo>
                  <a:cubicBezTo>
                    <a:pt x="278" y="332"/>
                    <a:pt x="278" y="332"/>
                    <a:pt x="278" y="332"/>
                  </a:cubicBezTo>
                  <a:cubicBezTo>
                    <a:pt x="278" y="335"/>
                    <a:pt x="280" y="337"/>
                    <a:pt x="283" y="337"/>
                  </a:cubicBezTo>
                  <a:cubicBezTo>
                    <a:pt x="286" y="337"/>
                    <a:pt x="289" y="335"/>
                    <a:pt x="289" y="332"/>
                  </a:cubicBezTo>
                  <a:close/>
                  <a:moveTo>
                    <a:pt x="218" y="0"/>
                  </a:moveTo>
                  <a:cubicBezTo>
                    <a:pt x="224" y="0"/>
                    <a:pt x="228" y="2"/>
                    <a:pt x="232" y="4"/>
                  </a:cubicBezTo>
                  <a:cubicBezTo>
                    <a:pt x="235" y="7"/>
                    <a:pt x="237" y="11"/>
                    <a:pt x="237" y="14"/>
                  </a:cubicBezTo>
                  <a:cubicBezTo>
                    <a:pt x="237" y="72"/>
                    <a:pt x="237" y="72"/>
                    <a:pt x="237" y="72"/>
                  </a:cubicBezTo>
                  <a:cubicBezTo>
                    <a:pt x="237" y="75"/>
                    <a:pt x="235" y="79"/>
                    <a:pt x="232" y="82"/>
                  </a:cubicBezTo>
                  <a:cubicBezTo>
                    <a:pt x="228" y="84"/>
                    <a:pt x="224" y="86"/>
                    <a:pt x="218" y="86"/>
                  </a:cubicBezTo>
                  <a:cubicBezTo>
                    <a:pt x="126" y="86"/>
                    <a:pt x="126" y="86"/>
                    <a:pt x="126" y="86"/>
                  </a:cubicBezTo>
                  <a:cubicBezTo>
                    <a:pt x="121" y="86"/>
                    <a:pt x="116" y="84"/>
                    <a:pt x="113" y="82"/>
                  </a:cubicBezTo>
                  <a:cubicBezTo>
                    <a:pt x="110" y="79"/>
                    <a:pt x="108" y="75"/>
                    <a:pt x="108" y="72"/>
                  </a:cubicBezTo>
                  <a:cubicBezTo>
                    <a:pt x="108" y="14"/>
                    <a:pt x="108" y="14"/>
                    <a:pt x="108" y="14"/>
                  </a:cubicBezTo>
                  <a:cubicBezTo>
                    <a:pt x="108" y="11"/>
                    <a:pt x="110" y="7"/>
                    <a:pt x="113" y="4"/>
                  </a:cubicBezTo>
                  <a:cubicBezTo>
                    <a:pt x="116" y="2"/>
                    <a:pt x="121" y="0"/>
                    <a:pt x="126" y="0"/>
                  </a:cubicBezTo>
                  <a:cubicBezTo>
                    <a:pt x="218" y="0"/>
                    <a:pt x="218" y="0"/>
                    <a:pt x="218" y="0"/>
                  </a:cubicBezTo>
                  <a:close/>
                  <a:moveTo>
                    <a:pt x="138" y="19"/>
                  </a:moveTo>
                  <a:cubicBezTo>
                    <a:pt x="206" y="19"/>
                    <a:pt x="206" y="19"/>
                    <a:pt x="206" y="19"/>
                  </a:cubicBezTo>
                  <a:cubicBezTo>
                    <a:pt x="210" y="19"/>
                    <a:pt x="214" y="20"/>
                    <a:pt x="217" y="22"/>
                  </a:cubicBezTo>
                  <a:cubicBezTo>
                    <a:pt x="217" y="22"/>
                    <a:pt x="217" y="22"/>
                    <a:pt x="217" y="22"/>
                  </a:cubicBezTo>
                  <a:cubicBezTo>
                    <a:pt x="220" y="25"/>
                    <a:pt x="222" y="29"/>
                    <a:pt x="222" y="33"/>
                  </a:cubicBezTo>
                  <a:cubicBezTo>
                    <a:pt x="222" y="51"/>
                    <a:pt x="222" y="51"/>
                    <a:pt x="222" y="51"/>
                  </a:cubicBezTo>
                  <a:cubicBezTo>
                    <a:pt x="222" y="55"/>
                    <a:pt x="220" y="58"/>
                    <a:pt x="217" y="61"/>
                  </a:cubicBezTo>
                  <a:cubicBezTo>
                    <a:pt x="217" y="61"/>
                    <a:pt x="217" y="61"/>
                    <a:pt x="217" y="61"/>
                  </a:cubicBezTo>
                  <a:cubicBezTo>
                    <a:pt x="214" y="63"/>
                    <a:pt x="210" y="65"/>
                    <a:pt x="206" y="65"/>
                  </a:cubicBezTo>
                  <a:cubicBezTo>
                    <a:pt x="138" y="65"/>
                    <a:pt x="138" y="65"/>
                    <a:pt x="138" y="65"/>
                  </a:cubicBezTo>
                  <a:cubicBezTo>
                    <a:pt x="134" y="65"/>
                    <a:pt x="130" y="63"/>
                    <a:pt x="127" y="61"/>
                  </a:cubicBezTo>
                  <a:cubicBezTo>
                    <a:pt x="127" y="61"/>
                    <a:pt x="127" y="61"/>
                    <a:pt x="127" y="61"/>
                  </a:cubicBezTo>
                  <a:cubicBezTo>
                    <a:pt x="124" y="58"/>
                    <a:pt x="122" y="55"/>
                    <a:pt x="122" y="51"/>
                  </a:cubicBezTo>
                  <a:cubicBezTo>
                    <a:pt x="122" y="33"/>
                    <a:pt x="122" y="33"/>
                    <a:pt x="122" y="33"/>
                  </a:cubicBezTo>
                  <a:cubicBezTo>
                    <a:pt x="122" y="29"/>
                    <a:pt x="124" y="25"/>
                    <a:pt x="127" y="22"/>
                  </a:cubicBezTo>
                  <a:cubicBezTo>
                    <a:pt x="127" y="22"/>
                    <a:pt x="127" y="22"/>
                    <a:pt x="127" y="22"/>
                  </a:cubicBezTo>
                  <a:cubicBezTo>
                    <a:pt x="130" y="20"/>
                    <a:pt x="134" y="19"/>
                    <a:pt x="138" y="19"/>
                  </a:cubicBezTo>
                  <a:close/>
                  <a:moveTo>
                    <a:pt x="344" y="243"/>
                  </a:moveTo>
                  <a:cubicBezTo>
                    <a:pt x="344" y="41"/>
                    <a:pt x="344" y="41"/>
                    <a:pt x="344" y="41"/>
                  </a:cubicBezTo>
                  <a:cubicBezTo>
                    <a:pt x="344" y="28"/>
                    <a:pt x="334" y="18"/>
                    <a:pt x="321" y="18"/>
                  </a:cubicBezTo>
                  <a:cubicBezTo>
                    <a:pt x="244" y="18"/>
                    <a:pt x="244" y="18"/>
                    <a:pt x="244" y="18"/>
                  </a:cubicBezTo>
                  <a:cubicBezTo>
                    <a:pt x="244" y="59"/>
                    <a:pt x="244" y="59"/>
                    <a:pt x="244" y="59"/>
                  </a:cubicBezTo>
                  <a:cubicBezTo>
                    <a:pt x="302" y="59"/>
                    <a:pt x="302" y="59"/>
                    <a:pt x="302" y="59"/>
                  </a:cubicBezTo>
                  <a:cubicBezTo>
                    <a:pt x="302" y="92"/>
                    <a:pt x="302" y="92"/>
                    <a:pt x="302" y="92"/>
                  </a:cubicBezTo>
                  <a:cubicBezTo>
                    <a:pt x="302" y="232"/>
                    <a:pt x="302" y="232"/>
                    <a:pt x="302" y="232"/>
                  </a:cubicBezTo>
                  <a:cubicBezTo>
                    <a:pt x="317" y="234"/>
                    <a:pt x="331" y="238"/>
                    <a:pt x="344" y="243"/>
                  </a:cubicBezTo>
                  <a:close/>
                  <a:moveTo>
                    <a:pt x="87" y="324"/>
                  </a:moveTo>
                  <a:cubicBezTo>
                    <a:pt x="141" y="324"/>
                    <a:pt x="141" y="324"/>
                    <a:pt x="141" y="324"/>
                  </a:cubicBezTo>
                  <a:cubicBezTo>
                    <a:pt x="139" y="330"/>
                    <a:pt x="136" y="336"/>
                    <a:pt x="134" y="343"/>
                  </a:cubicBezTo>
                  <a:cubicBezTo>
                    <a:pt x="87" y="343"/>
                    <a:pt x="87" y="343"/>
                    <a:pt x="87" y="343"/>
                  </a:cubicBezTo>
                  <a:cubicBezTo>
                    <a:pt x="82" y="343"/>
                    <a:pt x="77" y="339"/>
                    <a:pt x="77" y="333"/>
                  </a:cubicBezTo>
                  <a:cubicBezTo>
                    <a:pt x="77" y="333"/>
                    <a:pt x="77" y="333"/>
                    <a:pt x="77" y="333"/>
                  </a:cubicBezTo>
                  <a:cubicBezTo>
                    <a:pt x="77" y="328"/>
                    <a:pt x="82" y="324"/>
                    <a:pt x="87" y="324"/>
                  </a:cubicBezTo>
                  <a:close/>
                  <a:moveTo>
                    <a:pt x="162" y="290"/>
                  </a:moveTo>
                  <a:cubicBezTo>
                    <a:pt x="87" y="290"/>
                    <a:pt x="87" y="290"/>
                    <a:pt x="87" y="290"/>
                  </a:cubicBezTo>
                  <a:cubicBezTo>
                    <a:pt x="87" y="290"/>
                    <a:pt x="87" y="290"/>
                    <a:pt x="87"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2" y="289"/>
                    <a:pt x="82" y="289"/>
                    <a:pt x="82" y="289"/>
                  </a:cubicBezTo>
                  <a:cubicBezTo>
                    <a:pt x="82" y="289"/>
                    <a:pt x="82" y="289"/>
                    <a:pt x="82" y="289"/>
                  </a:cubicBezTo>
                  <a:cubicBezTo>
                    <a:pt x="82" y="289"/>
                    <a:pt x="82" y="289"/>
                    <a:pt x="82" y="289"/>
                  </a:cubicBezTo>
                  <a:cubicBezTo>
                    <a:pt x="82" y="289"/>
                    <a:pt x="82" y="289"/>
                    <a:pt x="82" y="289"/>
                  </a:cubicBezTo>
                  <a:cubicBezTo>
                    <a:pt x="82" y="289"/>
                    <a:pt x="82" y="289"/>
                    <a:pt x="82" y="289"/>
                  </a:cubicBezTo>
                  <a:cubicBezTo>
                    <a:pt x="82" y="289"/>
                    <a:pt x="82" y="289"/>
                    <a:pt x="82" y="289"/>
                  </a:cubicBezTo>
                  <a:cubicBezTo>
                    <a:pt x="82" y="288"/>
                    <a:pt x="82" y="288"/>
                    <a:pt x="82" y="288"/>
                  </a:cubicBezTo>
                  <a:cubicBezTo>
                    <a:pt x="82" y="288"/>
                    <a:pt x="82" y="288"/>
                    <a:pt x="82" y="288"/>
                  </a:cubicBezTo>
                  <a:cubicBezTo>
                    <a:pt x="82" y="288"/>
                    <a:pt x="82" y="288"/>
                    <a:pt x="82" y="288"/>
                  </a:cubicBezTo>
                  <a:cubicBezTo>
                    <a:pt x="82" y="288"/>
                    <a:pt x="82" y="288"/>
                    <a:pt x="82"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7"/>
                    <a:pt x="81" y="287"/>
                    <a:pt x="81" y="287"/>
                  </a:cubicBezTo>
                  <a:cubicBezTo>
                    <a:pt x="81" y="287"/>
                    <a:pt x="81" y="287"/>
                    <a:pt x="81"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6"/>
                    <a:pt x="80" y="286"/>
                    <a:pt x="80" y="286"/>
                  </a:cubicBezTo>
                  <a:cubicBezTo>
                    <a:pt x="80" y="286"/>
                    <a:pt x="80" y="286"/>
                    <a:pt x="80"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5"/>
                    <a:pt x="79" y="285"/>
                    <a:pt x="79" y="285"/>
                  </a:cubicBezTo>
                  <a:cubicBezTo>
                    <a:pt x="79" y="285"/>
                    <a:pt x="79" y="285"/>
                    <a:pt x="79" y="285"/>
                  </a:cubicBezTo>
                  <a:cubicBezTo>
                    <a:pt x="79" y="285"/>
                    <a:pt x="79" y="285"/>
                    <a:pt x="79" y="285"/>
                  </a:cubicBezTo>
                  <a:cubicBezTo>
                    <a:pt x="79" y="285"/>
                    <a:pt x="79" y="285"/>
                    <a:pt x="79" y="285"/>
                  </a:cubicBezTo>
                  <a:cubicBezTo>
                    <a:pt x="79" y="285"/>
                    <a:pt x="79" y="285"/>
                    <a:pt x="79" y="285"/>
                  </a:cubicBezTo>
                  <a:cubicBezTo>
                    <a:pt x="79" y="285"/>
                    <a:pt x="79" y="285"/>
                    <a:pt x="79" y="285"/>
                  </a:cubicBezTo>
                  <a:cubicBezTo>
                    <a:pt x="78" y="285"/>
                    <a:pt x="78" y="285"/>
                    <a:pt x="78" y="285"/>
                  </a:cubicBezTo>
                  <a:cubicBezTo>
                    <a:pt x="78" y="285"/>
                    <a:pt x="78" y="285"/>
                    <a:pt x="78" y="285"/>
                  </a:cubicBezTo>
                  <a:cubicBezTo>
                    <a:pt x="78" y="285"/>
                    <a:pt x="78" y="285"/>
                    <a:pt x="78" y="285"/>
                  </a:cubicBezTo>
                  <a:cubicBezTo>
                    <a:pt x="78" y="285"/>
                    <a:pt x="78" y="285"/>
                    <a:pt x="78" y="285"/>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2"/>
                    <a:pt x="78" y="282"/>
                    <a:pt x="78" y="282"/>
                  </a:cubicBezTo>
                  <a:cubicBezTo>
                    <a:pt x="78" y="282"/>
                    <a:pt x="78" y="282"/>
                    <a:pt x="78" y="282"/>
                  </a:cubicBezTo>
                  <a:cubicBezTo>
                    <a:pt x="78" y="282"/>
                    <a:pt x="78" y="282"/>
                    <a:pt x="78" y="282"/>
                  </a:cubicBezTo>
                  <a:cubicBezTo>
                    <a:pt x="78" y="282"/>
                    <a:pt x="78" y="282"/>
                    <a:pt x="78" y="282"/>
                  </a:cubicBezTo>
                  <a:cubicBezTo>
                    <a:pt x="77" y="282"/>
                    <a:pt x="77" y="282"/>
                    <a:pt x="77" y="282"/>
                  </a:cubicBezTo>
                  <a:cubicBezTo>
                    <a:pt x="77" y="282"/>
                    <a:pt x="77" y="282"/>
                    <a:pt x="77" y="282"/>
                  </a:cubicBezTo>
                  <a:cubicBezTo>
                    <a:pt x="77" y="282"/>
                    <a:pt x="77" y="282"/>
                    <a:pt x="77" y="282"/>
                  </a:cubicBezTo>
                  <a:cubicBezTo>
                    <a:pt x="77" y="282"/>
                    <a:pt x="77" y="282"/>
                    <a:pt x="77" y="282"/>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79"/>
                    <a:pt x="77" y="279"/>
                    <a:pt x="77" y="279"/>
                  </a:cubicBezTo>
                  <a:cubicBezTo>
                    <a:pt x="77" y="279"/>
                    <a:pt x="77" y="279"/>
                    <a:pt x="77" y="279"/>
                  </a:cubicBezTo>
                  <a:cubicBezTo>
                    <a:pt x="77" y="279"/>
                    <a:pt x="77" y="279"/>
                    <a:pt x="77" y="279"/>
                  </a:cubicBezTo>
                  <a:cubicBezTo>
                    <a:pt x="77" y="279"/>
                    <a:pt x="77" y="279"/>
                    <a:pt x="77" y="279"/>
                  </a:cubicBezTo>
                  <a:cubicBezTo>
                    <a:pt x="78" y="279"/>
                    <a:pt x="78" y="279"/>
                    <a:pt x="78" y="279"/>
                  </a:cubicBezTo>
                  <a:cubicBezTo>
                    <a:pt x="78" y="279"/>
                    <a:pt x="78" y="279"/>
                    <a:pt x="78" y="279"/>
                  </a:cubicBezTo>
                  <a:cubicBezTo>
                    <a:pt x="78" y="279"/>
                    <a:pt x="78" y="279"/>
                    <a:pt x="78" y="279"/>
                  </a:cubicBezTo>
                  <a:cubicBezTo>
                    <a:pt x="78" y="279"/>
                    <a:pt x="78" y="279"/>
                    <a:pt x="78" y="279"/>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6"/>
                    <a:pt x="78" y="276"/>
                    <a:pt x="78" y="276"/>
                  </a:cubicBezTo>
                  <a:cubicBezTo>
                    <a:pt x="78" y="276"/>
                    <a:pt x="78" y="276"/>
                    <a:pt x="78" y="276"/>
                  </a:cubicBezTo>
                  <a:cubicBezTo>
                    <a:pt x="78" y="276"/>
                    <a:pt x="78" y="276"/>
                    <a:pt x="78" y="276"/>
                  </a:cubicBezTo>
                  <a:cubicBezTo>
                    <a:pt x="78" y="276"/>
                    <a:pt x="78" y="276"/>
                    <a:pt x="78" y="276"/>
                  </a:cubicBezTo>
                  <a:cubicBezTo>
                    <a:pt x="78" y="276"/>
                    <a:pt x="78" y="276"/>
                    <a:pt x="78" y="276"/>
                  </a:cubicBezTo>
                  <a:cubicBezTo>
                    <a:pt x="79" y="276"/>
                    <a:pt x="79" y="276"/>
                    <a:pt x="79" y="276"/>
                  </a:cubicBezTo>
                  <a:cubicBezTo>
                    <a:pt x="79" y="276"/>
                    <a:pt x="79" y="276"/>
                    <a:pt x="79" y="276"/>
                  </a:cubicBezTo>
                  <a:cubicBezTo>
                    <a:pt x="79" y="276"/>
                    <a:pt x="79" y="276"/>
                    <a:pt x="79" y="276"/>
                  </a:cubicBezTo>
                  <a:cubicBezTo>
                    <a:pt x="79" y="276"/>
                    <a:pt x="79" y="276"/>
                    <a:pt x="79" y="276"/>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80" y="275"/>
                    <a:pt x="80" y="275"/>
                    <a:pt x="80" y="275"/>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2" y="273"/>
                    <a:pt x="82" y="273"/>
                    <a:pt x="82" y="273"/>
                  </a:cubicBezTo>
                  <a:cubicBezTo>
                    <a:pt x="82" y="273"/>
                    <a:pt x="82" y="273"/>
                    <a:pt x="82" y="273"/>
                  </a:cubicBezTo>
                  <a:cubicBezTo>
                    <a:pt x="82" y="273"/>
                    <a:pt x="82" y="273"/>
                    <a:pt x="82" y="273"/>
                  </a:cubicBezTo>
                  <a:cubicBezTo>
                    <a:pt x="82" y="272"/>
                    <a:pt x="82" y="272"/>
                    <a:pt x="82" y="272"/>
                  </a:cubicBezTo>
                  <a:cubicBezTo>
                    <a:pt x="82" y="272"/>
                    <a:pt x="82" y="272"/>
                    <a:pt x="82" y="272"/>
                  </a:cubicBezTo>
                  <a:cubicBezTo>
                    <a:pt x="82" y="272"/>
                    <a:pt x="82" y="272"/>
                    <a:pt x="82" y="272"/>
                  </a:cubicBezTo>
                  <a:cubicBezTo>
                    <a:pt x="82" y="272"/>
                    <a:pt x="82" y="272"/>
                    <a:pt x="82" y="272"/>
                  </a:cubicBezTo>
                  <a:cubicBezTo>
                    <a:pt x="83" y="272"/>
                    <a:pt x="83" y="272"/>
                    <a:pt x="83" y="272"/>
                  </a:cubicBezTo>
                  <a:cubicBezTo>
                    <a:pt x="83" y="272"/>
                    <a:pt x="83" y="272"/>
                    <a:pt x="83" y="272"/>
                  </a:cubicBezTo>
                  <a:cubicBezTo>
                    <a:pt x="83" y="272"/>
                    <a:pt x="83" y="272"/>
                    <a:pt x="83" y="272"/>
                  </a:cubicBezTo>
                  <a:cubicBezTo>
                    <a:pt x="83" y="272"/>
                    <a:pt x="83" y="272"/>
                    <a:pt x="83" y="272"/>
                  </a:cubicBezTo>
                  <a:cubicBezTo>
                    <a:pt x="83" y="272"/>
                    <a:pt x="83" y="272"/>
                    <a:pt x="83" y="272"/>
                  </a:cubicBezTo>
                  <a:cubicBezTo>
                    <a:pt x="83" y="272"/>
                    <a:pt x="83" y="272"/>
                    <a:pt x="83" y="272"/>
                  </a:cubicBezTo>
                  <a:cubicBezTo>
                    <a:pt x="83" y="272"/>
                    <a:pt x="83" y="272"/>
                    <a:pt x="83" y="272"/>
                  </a:cubicBezTo>
                  <a:cubicBezTo>
                    <a:pt x="84" y="272"/>
                    <a:pt x="84" y="272"/>
                    <a:pt x="84" y="272"/>
                  </a:cubicBezTo>
                  <a:cubicBezTo>
                    <a:pt x="84" y="272"/>
                    <a:pt x="84" y="272"/>
                    <a:pt x="84" y="272"/>
                  </a:cubicBezTo>
                  <a:cubicBezTo>
                    <a:pt x="84" y="272"/>
                    <a:pt x="84" y="272"/>
                    <a:pt x="84" y="272"/>
                  </a:cubicBezTo>
                  <a:cubicBezTo>
                    <a:pt x="84" y="272"/>
                    <a:pt x="84" y="272"/>
                    <a:pt x="84" y="272"/>
                  </a:cubicBezTo>
                  <a:cubicBezTo>
                    <a:pt x="84" y="272"/>
                    <a:pt x="84" y="272"/>
                    <a:pt x="84" y="272"/>
                  </a:cubicBezTo>
                  <a:cubicBezTo>
                    <a:pt x="85" y="271"/>
                    <a:pt x="85" y="271"/>
                    <a:pt x="85" y="271"/>
                  </a:cubicBezTo>
                  <a:cubicBezTo>
                    <a:pt x="85" y="271"/>
                    <a:pt x="85" y="271"/>
                    <a:pt x="85" y="271"/>
                  </a:cubicBezTo>
                  <a:cubicBezTo>
                    <a:pt x="85" y="271"/>
                    <a:pt x="85" y="271"/>
                    <a:pt x="85" y="271"/>
                  </a:cubicBezTo>
                  <a:cubicBezTo>
                    <a:pt x="85" y="271"/>
                    <a:pt x="85" y="271"/>
                    <a:pt x="85" y="271"/>
                  </a:cubicBezTo>
                  <a:cubicBezTo>
                    <a:pt x="85" y="271"/>
                    <a:pt x="85" y="271"/>
                    <a:pt x="85" y="271"/>
                  </a:cubicBezTo>
                  <a:cubicBezTo>
                    <a:pt x="86" y="271"/>
                    <a:pt x="86" y="271"/>
                    <a:pt x="86" y="271"/>
                  </a:cubicBezTo>
                  <a:cubicBezTo>
                    <a:pt x="86" y="271"/>
                    <a:pt x="86" y="271"/>
                    <a:pt x="86" y="271"/>
                  </a:cubicBezTo>
                  <a:cubicBezTo>
                    <a:pt x="86" y="271"/>
                    <a:pt x="86" y="271"/>
                    <a:pt x="86" y="271"/>
                  </a:cubicBezTo>
                  <a:cubicBezTo>
                    <a:pt x="86" y="271"/>
                    <a:pt x="86" y="271"/>
                    <a:pt x="86" y="271"/>
                  </a:cubicBezTo>
                  <a:cubicBezTo>
                    <a:pt x="87" y="271"/>
                    <a:pt x="87" y="271"/>
                    <a:pt x="87" y="271"/>
                  </a:cubicBezTo>
                  <a:cubicBezTo>
                    <a:pt x="179" y="271"/>
                    <a:pt x="179" y="271"/>
                    <a:pt x="179" y="271"/>
                  </a:cubicBezTo>
                  <a:cubicBezTo>
                    <a:pt x="173" y="277"/>
                    <a:pt x="167" y="283"/>
                    <a:pt x="162" y="290"/>
                  </a:cubicBezTo>
                  <a:close/>
                  <a:moveTo>
                    <a:pt x="77" y="280"/>
                  </a:moveTo>
                  <a:cubicBezTo>
                    <a:pt x="77" y="280"/>
                    <a:pt x="77" y="280"/>
                    <a:pt x="77" y="280"/>
                  </a:cubicBezTo>
                  <a:close/>
                  <a:moveTo>
                    <a:pt x="87" y="218"/>
                  </a:moveTo>
                  <a:cubicBezTo>
                    <a:pt x="258" y="218"/>
                    <a:pt x="258" y="218"/>
                    <a:pt x="258" y="218"/>
                  </a:cubicBezTo>
                  <a:cubicBezTo>
                    <a:pt x="263" y="218"/>
                    <a:pt x="267" y="222"/>
                    <a:pt x="267" y="228"/>
                  </a:cubicBezTo>
                  <a:cubicBezTo>
                    <a:pt x="267" y="228"/>
                    <a:pt x="267" y="228"/>
                    <a:pt x="267" y="228"/>
                  </a:cubicBezTo>
                  <a:cubicBezTo>
                    <a:pt x="267" y="229"/>
                    <a:pt x="267" y="231"/>
                    <a:pt x="266" y="232"/>
                  </a:cubicBezTo>
                  <a:cubicBezTo>
                    <a:pt x="257" y="233"/>
                    <a:pt x="249" y="235"/>
                    <a:pt x="241" y="237"/>
                  </a:cubicBezTo>
                  <a:cubicBezTo>
                    <a:pt x="87" y="237"/>
                    <a:pt x="87" y="237"/>
                    <a:pt x="87" y="237"/>
                  </a:cubicBezTo>
                  <a:cubicBezTo>
                    <a:pt x="82" y="237"/>
                    <a:pt x="77" y="233"/>
                    <a:pt x="77" y="228"/>
                  </a:cubicBezTo>
                  <a:cubicBezTo>
                    <a:pt x="77" y="228"/>
                    <a:pt x="77" y="228"/>
                    <a:pt x="77" y="228"/>
                  </a:cubicBezTo>
                  <a:cubicBezTo>
                    <a:pt x="77" y="222"/>
                    <a:pt x="82" y="218"/>
                    <a:pt x="87" y="218"/>
                  </a:cubicBezTo>
                  <a:close/>
                  <a:moveTo>
                    <a:pt x="87" y="165"/>
                  </a:moveTo>
                  <a:cubicBezTo>
                    <a:pt x="258" y="165"/>
                    <a:pt x="258" y="165"/>
                    <a:pt x="258" y="165"/>
                  </a:cubicBezTo>
                  <a:cubicBezTo>
                    <a:pt x="263" y="165"/>
                    <a:pt x="267" y="170"/>
                    <a:pt x="267" y="175"/>
                  </a:cubicBezTo>
                  <a:cubicBezTo>
                    <a:pt x="267" y="175"/>
                    <a:pt x="267" y="175"/>
                    <a:pt x="267" y="175"/>
                  </a:cubicBezTo>
                  <a:cubicBezTo>
                    <a:pt x="267" y="180"/>
                    <a:pt x="263" y="184"/>
                    <a:pt x="258" y="184"/>
                  </a:cubicBezTo>
                  <a:cubicBezTo>
                    <a:pt x="87" y="184"/>
                    <a:pt x="87" y="184"/>
                    <a:pt x="87" y="184"/>
                  </a:cubicBezTo>
                  <a:cubicBezTo>
                    <a:pt x="82" y="184"/>
                    <a:pt x="77" y="180"/>
                    <a:pt x="77" y="175"/>
                  </a:cubicBezTo>
                  <a:cubicBezTo>
                    <a:pt x="77" y="175"/>
                    <a:pt x="77" y="175"/>
                    <a:pt x="77" y="175"/>
                  </a:cubicBezTo>
                  <a:cubicBezTo>
                    <a:pt x="77" y="170"/>
                    <a:pt x="82" y="165"/>
                    <a:pt x="87" y="165"/>
                  </a:cubicBezTo>
                  <a:close/>
                  <a:moveTo>
                    <a:pt x="87" y="115"/>
                  </a:moveTo>
                  <a:cubicBezTo>
                    <a:pt x="258" y="115"/>
                    <a:pt x="258" y="115"/>
                    <a:pt x="258" y="115"/>
                  </a:cubicBezTo>
                  <a:cubicBezTo>
                    <a:pt x="263" y="115"/>
                    <a:pt x="267" y="120"/>
                    <a:pt x="267" y="125"/>
                  </a:cubicBezTo>
                  <a:cubicBezTo>
                    <a:pt x="267" y="125"/>
                    <a:pt x="267" y="125"/>
                    <a:pt x="267" y="125"/>
                  </a:cubicBezTo>
                  <a:cubicBezTo>
                    <a:pt x="267" y="130"/>
                    <a:pt x="263" y="134"/>
                    <a:pt x="258" y="134"/>
                  </a:cubicBezTo>
                  <a:cubicBezTo>
                    <a:pt x="87" y="134"/>
                    <a:pt x="87" y="134"/>
                    <a:pt x="87" y="134"/>
                  </a:cubicBezTo>
                  <a:cubicBezTo>
                    <a:pt x="82" y="134"/>
                    <a:pt x="77" y="130"/>
                    <a:pt x="77" y="125"/>
                  </a:cubicBezTo>
                  <a:cubicBezTo>
                    <a:pt x="77" y="125"/>
                    <a:pt x="77" y="125"/>
                    <a:pt x="77" y="125"/>
                  </a:cubicBezTo>
                  <a:cubicBezTo>
                    <a:pt x="77" y="120"/>
                    <a:pt x="82" y="115"/>
                    <a:pt x="87" y="115"/>
                  </a:cubicBezTo>
                  <a:close/>
                  <a:moveTo>
                    <a:pt x="130" y="59"/>
                  </a:moveTo>
                  <a:cubicBezTo>
                    <a:pt x="130" y="33"/>
                    <a:pt x="130" y="33"/>
                    <a:pt x="130" y="33"/>
                  </a:cubicBezTo>
                  <a:cubicBezTo>
                    <a:pt x="130" y="31"/>
                    <a:pt x="131" y="29"/>
                    <a:pt x="132" y="28"/>
                  </a:cubicBezTo>
                  <a:cubicBezTo>
                    <a:pt x="132" y="28"/>
                    <a:pt x="132" y="28"/>
                    <a:pt x="132" y="28"/>
                  </a:cubicBezTo>
                  <a:cubicBezTo>
                    <a:pt x="134" y="27"/>
                    <a:pt x="136" y="26"/>
                    <a:pt x="138" y="26"/>
                  </a:cubicBezTo>
                  <a:cubicBezTo>
                    <a:pt x="206" y="26"/>
                    <a:pt x="206" y="26"/>
                    <a:pt x="206" y="26"/>
                  </a:cubicBezTo>
                  <a:cubicBezTo>
                    <a:pt x="208" y="26"/>
                    <a:pt x="211" y="27"/>
                    <a:pt x="212" y="28"/>
                  </a:cubicBezTo>
                  <a:cubicBezTo>
                    <a:pt x="212" y="28"/>
                    <a:pt x="212" y="28"/>
                    <a:pt x="212" y="28"/>
                  </a:cubicBezTo>
                  <a:cubicBezTo>
                    <a:pt x="214" y="29"/>
                    <a:pt x="215" y="31"/>
                    <a:pt x="215" y="33"/>
                  </a:cubicBezTo>
                  <a:cubicBezTo>
                    <a:pt x="215" y="59"/>
                    <a:pt x="215" y="59"/>
                    <a:pt x="215" y="59"/>
                  </a:cubicBezTo>
                  <a:lnTo>
                    <a:pt x="130" y="59"/>
                  </a:lnTo>
                  <a:close/>
                </a:path>
              </a:pathLst>
            </a:custGeom>
            <a:solidFill>
              <a:sysClr val="window" lastClr="FFFFFF">
                <a:lumMod val="95000"/>
              </a:sys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Calibri" panose="020F0502020204030204" pitchFamily="34" charset="0"/>
                  <a:ea typeface="+mn-ea"/>
                  <a:cs typeface="+mn-ea"/>
                </a:defRPr>
              </a:lvl1pPr>
              <a:lvl2pPr marL="457200" algn="l" defTabSz="914400" rtl="0" eaLnBrk="1" latinLnBrk="0" hangingPunct="1">
                <a:defRPr sz="1800" kern="1200">
                  <a:solidFill>
                    <a:sysClr val="windowText" lastClr="000000"/>
                  </a:solidFill>
                  <a:latin typeface="Calibri" panose="020F0502020204030204" pitchFamily="34" charset="0"/>
                  <a:ea typeface="+mn-ea"/>
                  <a:cs typeface="+mn-ea"/>
                </a:defRPr>
              </a:lvl2pPr>
              <a:lvl3pPr marL="914400" algn="l" defTabSz="914400" rtl="0" eaLnBrk="1" latinLnBrk="0" hangingPunct="1">
                <a:defRPr sz="1800" kern="1200">
                  <a:solidFill>
                    <a:sysClr val="windowText" lastClr="000000"/>
                  </a:solidFill>
                  <a:latin typeface="Calibri" panose="020F0502020204030204" pitchFamily="34" charset="0"/>
                  <a:ea typeface="+mn-ea"/>
                  <a:cs typeface="+mn-ea"/>
                </a:defRPr>
              </a:lvl3pPr>
              <a:lvl4pPr marL="1371600" algn="l" defTabSz="914400" rtl="0" eaLnBrk="1" latinLnBrk="0" hangingPunct="1">
                <a:defRPr sz="1800" kern="1200">
                  <a:solidFill>
                    <a:sysClr val="windowText" lastClr="000000"/>
                  </a:solidFill>
                  <a:latin typeface="Calibri" panose="020F0502020204030204" pitchFamily="34" charset="0"/>
                  <a:ea typeface="+mn-ea"/>
                  <a:cs typeface="+mn-ea"/>
                </a:defRPr>
              </a:lvl4pPr>
              <a:lvl5pPr marL="1828800" algn="l" defTabSz="914400" rtl="0" eaLnBrk="1" latinLnBrk="0" hangingPunct="1">
                <a:defRPr sz="1800" kern="1200">
                  <a:solidFill>
                    <a:sysClr val="windowText" lastClr="000000"/>
                  </a:solidFill>
                  <a:latin typeface="Calibri" panose="020F0502020204030204" pitchFamily="34" charset="0"/>
                  <a:ea typeface="+mn-ea"/>
                  <a:cs typeface="+mn-ea"/>
                </a:defRPr>
              </a:lvl5pPr>
              <a:lvl6pPr marL="2286000" algn="l" defTabSz="914400" rtl="0" eaLnBrk="1" latinLnBrk="0" hangingPunct="1">
                <a:defRPr sz="1800" kern="1200">
                  <a:solidFill>
                    <a:sysClr val="windowText" lastClr="000000"/>
                  </a:solidFill>
                  <a:latin typeface="Calibri" panose="020F0502020204030204" pitchFamily="34" charset="0"/>
                  <a:ea typeface="+mn-ea"/>
                  <a:cs typeface="+mn-ea"/>
                </a:defRPr>
              </a:lvl6pPr>
              <a:lvl7pPr marL="2743200" algn="l" defTabSz="914400" rtl="0" eaLnBrk="1" latinLnBrk="0" hangingPunct="1">
                <a:defRPr sz="1800" kern="1200">
                  <a:solidFill>
                    <a:sysClr val="windowText" lastClr="000000"/>
                  </a:solidFill>
                  <a:latin typeface="Calibri" panose="020F0502020204030204" pitchFamily="34" charset="0"/>
                  <a:ea typeface="+mn-ea"/>
                  <a:cs typeface="+mn-ea"/>
                </a:defRPr>
              </a:lvl7pPr>
              <a:lvl8pPr marL="3200400" algn="l" defTabSz="914400" rtl="0" eaLnBrk="1" latinLnBrk="0" hangingPunct="1">
                <a:defRPr sz="1800" kern="1200">
                  <a:solidFill>
                    <a:sysClr val="windowText" lastClr="000000"/>
                  </a:solidFill>
                  <a:latin typeface="Calibri" panose="020F0502020204030204" pitchFamily="34" charset="0"/>
                  <a:ea typeface="+mn-ea"/>
                  <a:cs typeface="+mn-ea"/>
                </a:defRPr>
              </a:lvl8pPr>
              <a:lvl9pPr marL="3657600" algn="l" defTabSz="914400" rtl="0" eaLnBrk="1" latinLnBrk="0" hangingPunct="1">
                <a:defRPr sz="1800" kern="1200">
                  <a:solidFill>
                    <a:sysClr val="windowText" lastClr="000000"/>
                  </a:solidFill>
                  <a:latin typeface="Calibri" panose="020F0502020204030204" pitchFamily="34" charset="0"/>
                  <a:ea typeface="+mn-ea"/>
                  <a:cs typeface="+mn-ea"/>
                </a:defRPr>
              </a:lvl9pPr>
            </a:lstStyle>
            <a:p>
              <a:endParaRPr lang="en-US">
                <a:solidFill>
                  <a:sysClr val="windowText" lastClr="000000">
                    <a:lumMod val="75000"/>
                    <a:lumOff val="25000"/>
                  </a:sysClr>
                </a:solidFill>
              </a:endParaRPr>
            </a:p>
          </p:txBody>
        </p:sp>
        <p:sp>
          <p:nvSpPr>
            <p:cNvPr id="18" name="Rectangle 58"/>
            <p:cNvSpPr>
              <a:spLocks noChangeArrowheads="1"/>
            </p:cNvSpPr>
            <p:nvPr/>
          </p:nvSpPr>
          <p:spPr bwMode="auto">
            <a:xfrm rot="2700000">
              <a:off x="2655457" y="2650490"/>
              <a:ext cx="631043" cy="631043"/>
            </a:xfrm>
            <a:prstGeom prst="rect">
              <a:avLst/>
            </a:prstGeom>
            <a:solidFill>
              <a:sysClr val="window" lastClr="FFFFFF"/>
            </a:soli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en-US" sz="1600" kern="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
          <p:nvSpPr>
            <p:cNvPr id="19" name="Rectangle 58"/>
            <p:cNvSpPr>
              <a:spLocks noChangeArrowheads="1"/>
            </p:cNvSpPr>
            <p:nvPr/>
          </p:nvSpPr>
          <p:spPr bwMode="auto">
            <a:xfrm rot="2700000">
              <a:off x="8987566" y="2650490"/>
              <a:ext cx="631043" cy="631043"/>
            </a:xfrm>
            <a:prstGeom prst="rect">
              <a:avLst/>
            </a:prstGeom>
            <a:solidFill>
              <a:sysClr val="window" lastClr="FFFFFF"/>
            </a:soli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en-US" sz="1600" kern="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grpSp>
      <p:grpSp>
        <p:nvGrpSpPr>
          <p:cNvPr id="8" name="组合 19"/>
          <p:cNvGrpSpPr/>
          <p:nvPr/>
        </p:nvGrpSpPr>
        <p:grpSpPr>
          <a:xfrm>
            <a:off x="620507" y="2990483"/>
            <a:ext cx="4792976" cy="3008965"/>
            <a:chOff x="517894" y="4556897"/>
            <a:chExt cx="4542155" cy="3008965"/>
          </a:xfrm>
        </p:grpSpPr>
        <p:sp>
          <p:nvSpPr>
            <p:cNvPr id="21" name="TextBox 76"/>
            <p:cNvSpPr txBox="1"/>
            <p:nvPr/>
          </p:nvSpPr>
          <p:spPr>
            <a:xfrm>
              <a:off x="1300299" y="4825775"/>
              <a:ext cx="1733670" cy="398780"/>
            </a:xfrm>
            <a:prstGeom prst="rect">
              <a:avLst/>
            </a:prstGeom>
            <a:noFill/>
            <a:effectLst/>
          </p:spPr>
          <p:txBody>
            <a:bodyPr wrap="square" rtlCol="0">
              <a:spAutoFit/>
            </a:bodyPr>
            <a:lstStyle/>
            <a:p>
              <a:pPr algn="ctr"/>
              <a:endParaRPr sz="2000" b="1" dirty="0">
                <a:solidFill>
                  <a:srgbClr val="002060"/>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517894" y="4556897"/>
              <a:ext cx="4542155" cy="3008965"/>
            </a:xfrm>
            <a:prstGeom prst="rect">
              <a:avLst/>
            </a:prstGeom>
            <a:noFill/>
            <a:effectLst/>
          </p:spPr>
          <p:txBody>
            <a:bodyPr wrap="square" rtlCol="0">
              <a:spAutoFit/>
            </a:bodyPr>
            <a:lstStyle/>
            <a:p>
              <a:pPr lvl="0">
                <a:lnSpc>
                  <a:spcPct val="200000"/>
                </a:lnSpc>
              </a:pPr>
              <a:r>
                <a:rPr lang="en-US" altLang="zh-CN" dirty="0" smtClean="0">
                  <a:latin typeface="+mj-ea"/>
                </a:rPr>
                <a:t>        </a:t>
              </a:r>
              <a:r>
                <a:rPr lang="zh-CN" altLang="zh-CN" sz="2000" dirty="0" smtClean="0">
                  <a:latin typeface="+mj-ea"/>
                </a:rPr>
                <a:t>宅基地</a:t>
              </a:r>
              <a:r>
                <a:rPr lang="zh-CN" altLang="en-US" sz="2000" dirty="0" smtClean="0">
                  <a:latin typeface="+mj-ea"/>
                </a:rPr>
                <a:t>上房屋的</a:t>
              </a:r>
              <a:r>
                <a:rPr lang="zh-CN" altLang="en-US" sz="2000" dirty="0" smtClean="0">
                  <a:solidFill>
                    <a:srgbClr val="FF0000"/>
                  </a:solidFill>
                  <a:latin typeface="+mj-ea"/>
                </a:rPr>
                <a:t>建成时间</a:t>
              </a:r>
              <a:r>
                <a:rPr lang="zh-CN" altLang="en-US" sz="2000" dirty="0" smtClean="0">
                  <a:latin typeface="+mj-ea"/>
                  <a:cs typeface="宋体" panose="02010600030101010101" pitchFamily="2" charset="-122"/>
                  <a:sym typeface="Arial" panose="020B0604020202020204" pitchFamily="34" charset="0"/>
                </a:rPr>
                <a:t>由村集体经济组织或村民委员会调查后确认；房屋存在扩建、改建、拆建的，以</a:t>
              </a:r>
              <a:r>
                <a:rPr lang="zh-CN" altLang="en-US" sz="2000" dirty="0" smtClean="0">
                  <a:solidFill>
                    <a:srgbClr val="FF0000"/>
                  </a:solidFill>
                  <a:latin typeface="+mj-ea"/>
                  <a:cs typeface="宋体" panose="02010600030101010101" pitchFamily="2" charset="-122"/>
                  <a:sym typeface="Arial" panose="020B0604020202020204" pitchFamily="34" charset="0"/>
                </a:rPr>
                <a:t>扩建、改建、拆建完成</a:t>
              </a:r>
              <a:r>
                <a:rPr lang="zh-CN" altLang="en-US" sz="2000" dirty="0" smtClean="0">
                  <a:latin typeface="+mj-ea"/>
                  <a:cs typeface="宋体" panose="02010600030101010101" pitchFamily="2" charset="-122"/>
                  <a:sym typeface="Arial" panose="020B0604020202020204" pitchFamily="34" charset="0"/>
                </a:rPr>
                <a:t>的时间作为房屋建成时间。</a:t>
              </a:r>
              <a:endParaRPr lang="zh-CN" altLang="en-US" sz="2000" b="1" dirty="0">
                <a:latin typeface="宋体" panose="02010600030101010101" pitchFamily="2" charset="-122"/>
                <a:ea typeface="宋体" panose="02010600030101010101" pitchFamily="2" charset="-122"/>
                <a:cs typeface="宋体" panose="02010600030101010101" pitchFamily="2" charset="-122"/>
              </a:endParaRPr>
            </a:p>
            <a:p>
              <a:pPr>
                <a:lnSpc>
                  <a:spcPct val="200000"/>
                </a:lnSpc>
              </a:pPr>
              <a:endParaRPr lang="zh-CN" altLang="en-US" b="1"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grpSp>
      <p:sp>
        <p:nvSpPr>
          <p:cNvPr id="30" name="文本框 29"/>
          <p:cNvSpPr txBox="1"/>
          <p:nvPr/>
        </p:nvSpPr>
        <p:spPr>
          <a:xfrm>
            <a:off x="6386285" y="3169516"/>
            <a:ext cx="4775201" cy="1938992"/>
          </a:xfrm>
          <a:prstGeom prst="rect">
            <a:avLst/>
          </a:prstGeom>
          <a:noFill/>
          <a:effectLst/>
        </p:spPr>
        <p:txBody>
          <a:bodyPr wrap="square" rtlCol="0">
            <a:spAutoFit/>
          </a:bodyPr>
          <a:lstStyle/>
          <a:p>
            <a:pPr>
              <a:lnSpc>
                <a:spcPct val="150000"/>
              </a:lnSpc>
            </a:pPr>
            <a:r>
              <a:rPr lang="zh-CN" altLang="en-US" dirty="0" smtClean="0"/>
              <a:t>       </a:t>
            </a:r>
            <a:r>
              <a:rPr lang="zh-CN" altLang="en-US" sz="2000" dirty="0" smtClean="0">
                <a:latin typeface="+mj-ea"/>
              </a:rPr>
              <a:t>已发证书权利人名字有谐音字、错别字、简写字、缩写字的，由属地村委会确认后，直接按</a:t>
            </a:r>
            <a:r>
              <a:rPr lang="zh-CN" altLang="en-US" sz="2000" dirty="0" smtClean="0">
                <a:solidFill>
                  <a:srgbClr val="FF0000"/>
                </a:solidFill>
                <a:latin typeface="+mj-ea"/>
              </a:rPr>
              <a:t>身份证</a:t>
            </a:r>
            <a:r>
              <a:rPr lang="zh-CN" altLang="en-US" sz="2000" dirty="0" smtClean="0">
                <a:latin typeface="+mj-ea"/>
              </a:rPr>
              <a:t>记载的名字予以确权登记</a:t>
            </a:r>
            <a:r>
              <a:rPr lang="zh-CN" altLang="en-US" dirty="0" smtClean="0"/>
              <a:t>。</a:t>
            </a:r>
            <a:endParaRPr lang="zh-CN" altLang="en-US" sz="2000" b="1" dirty="0">
              <a:solidFill>
                <a:schemeClr val="tx1"/>
              </a:solidFill>
              <a:latin typeface="宋体" panose="02010600030101010101" pitchFamily="2" charset="-122"/>
              <a:ea typeface="宋体" panose="02010600030101010101" pitchFamily="2" charset="-122"/>
            </a:endParaRPr>
          </a:p>
        </p:txBody>
      </p:sp>
      <p:grpSp>
        <p:nvGrpSpPr>
          <p:cNvPr id="24" name="组合 14"/>
          <p:cNvGrpSpPr/>
          <p:nvPr/>
        </p:nvGrpSpPr>
        <p:grpSpPr>
          <a:xfrm>
            <a:off x="6904264" y="1739859"/>
            <a:ext cx="3803569" cy="786589"/>
            <a:chOff x="2655457" y="2246012"/>
            <a:chExt cx="6963152" cy="1440000"/>
          </a:xfrm>
        </p:grpSpPr>
        <p:sp>
          <p:nvSpPr>
            <p:cNvPr id="26" name="Rectangle 58"/>
            <p:cNvSpPr>
              <a:spLocks noChangeArrowheads="1"/>
            </p:cNvSpPr>
            <p:nvPr/>
          </p:nvSpPr>
          <p:spPr bwMode="auto">
            <a:xfrm rot="2700000">
              <a:off x="3737952" y="2246012"/>
              <a:ext cx="1440000" cy="1440000"/>
            </a:xfrm>
            <a:prstGeom prst="rect">
              <a:avLst/>
            </a:prstGeom>
            <a:solidFill>
              <a:srgbClr val="0070C0"/>
            </a:soli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en-US" sz="1600" kern="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
          <p:nvSpPr>
            <p:cNvPr id="29" name="Rectangle 58"/>
            <p:cNvSpPr>
              <a:spLocks noChangeArrowheads="1"/>
            </p:cNvSpPr>
            <p:nvPr/>
          </p:nvSpPr>
          <p:spPr bwMode="auto">
            <a:xfrm rot="2700000">
              <a:off x="5376000" y="2246012"/>
              <a:ext cx="1440000" cy="1440000"/>
            </a:xfrm>
            <a:prstGeom prst="rect">
              <a:avLst/>
            </a:prstGeom>
            <a:solidFill>
              <a:sysClr val="window" lastClr="FFFFFF"/>
            </a:soli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en-US" sz="1600" kern="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
          <p:nvSpPr>
            <p:cNvPr id="31" name="Rectangle 58"/>
            <p:cNvSpPr>
              <a:spLocks noChangeArrowheads="1"/>
            </p:cNvSpPr>
            <p:nvPr/>
          </p:nvSpPr>
          <p:spPr bwMode="auto">
            <a:xfrm rot="2700000">
              <a:off x="7084003" y="2246012"/>
              <a:ext cx="1440000" cy="1440000"/>
            </a:xfrm>
            <a:prstGeom prst="rect">
              <a:avLst/>
            </a:prstGeom>
            <a:solidFill>
              <a:srgbClr val="0070C0"/>
            </a:soli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en-US" sz="1600" kern="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
          <p:nvSpPr>
            <p:cNvPr id="32" name="Freeform 28"/>
            <p:cNvSpPr>
              <a:spLocks noEditPoints="1"/>
            </p:cNvSpPr>
            <p:nvPr/>
          </p:nvSpPr>
          <p:spPr bwMode="auto">
            <a:xfrm>
              <a:off x="5723670" y="2607118"/>
              <a:ext cx="721832" cy="688172"/>
            </a:xfrm>
            <a:custGeom>
              <a:avLst/>
              <a:gdLst>
                <a:gd name="T0" fmla="*/ 188 w 490"/>
                <a:gd name="T1" fmla="*/ 199 h 467"/>
                <a:gd name="T2" fmla="*/ 162 w 490"/>
                <a:gd name="T3" fmla="*/ 123 h 467"/>
                <a:gd name="T4" fmla="*/ 162 w 490"/>
                <a:gd name="T5" fmla="*/ 117 h 467"/>
                <a:gd name="T6" fmla="*/ 329 w 490"/>
                <a:gd name="T7" fmla="*/ 117 h 467"/>
                <a:gd name="T8" fmla="*/ 329 w 490"/>
                <a:gd name="T9" fmla="*/ 123 h 467"/>
                <a:gd name="T10" fmla="*/ 303 w 490"/>
                <a:gd name="T11" fmla="*/ 199 h 467"/>
                <a:gd name="T12" fmla="*/ 391 w 490"/>
                <a:gd name="T13" fmla="*/ 244 h 467"/>
                <a:gd name="T14" fmla="*/ 445 w 490"/>
                <a:gd name="T15" fmla="*/ 172 h 467"/>
                <a:gd name="T16" fmla="*/ 445 w 490"/>
                <a:gd name="T17" fmla="*/ 172 h 467"/>
                <a:gd name="T18" fmla="*/ 407 w 490"/>
                <a:gd name="T19" fmla="*/ 94 h 467"/>
                <a:gd name="T20" fmla="*/ 375 w 490"/>
                <a:gd name="T21" fmla="*/ 93 h 467"/>
                <a:gd name="T22" fmla="*/ 337 w 490"/>
                <a:gd name="T23" fmla="*/ 172 h 467"/>
                <a:gd name="T24" fmla="*/ 337 w 490"/>
                <a:gd name="T25" fmla="*/ 172 h 467"/>
                <a:gd name="T26" fmla="*/ 391 w 490"/>
                <a:gd name="T27" fmla="*/ 244 h 467"/>
                <a:gd name="T28" fmla="*/ 344 w 490"/>
                <a:gd name="T29" fmla="*/ 173 h 467"/>
                <a:gd name="T30" fmla="*/ 349 w 490"/>
                <a:gd name="T31" fmla="*/ 148 h 467"/>
                <a:gd name="T32" fmla="*/ 430 w 490"/>
                <a:gd name="T33" fmla="*/ 134 h 467"/>
                <a:gd name="T34" fmla="*/ 434 w 490"/>
                <a:gd name="T35" fmla="*/ 160 h 467"/>
                <a:gd name="T36" fmla="*/ 422 w 490"/>
                <a:gd name="T37" fmla="*/ 217 h 467"/>
                <a:gd name="T38" fmla="*/ 360 w 490"/>
                <a:gd name="T39" fmla="*/ 217 h 467"/>
                <a:gd name="T40" fmla="*/ 137 w 490"/>
                <a:gd name="T41" fmla="*/ 221 h 467"/>
                <a:gd name="T42" fmla="*/ 154 w 490"/>
                <a:gd name="T43" fmla="*/ 172 h 467"/>
                <a:gd name="T44" fmla="*/ 154 w 490"/>
                <a:gd name="T45" fmla="*/ 168 h 467"/>
                <a:gd name="T46" fmla="*/ 99 w 490"/>
                <a:gd name="T47" fmla="*/ 92 h 467"/>
                <a:gd name="T48" fmla="*/ 46 w 490"/>
                <a:gd name="T49" fmla="*/ 168 h 467"/>
                <a:gd name="T50" fmla="*/ 46 w 490"/>
                <a:gd name="T51" fmla="*/ 172 h 467"/>
                <a:gd name="T52" fmla="*/ 62 w 490"/>
                <a:gd name="T53" fmla="*/ 221 h 467"/>
                <a:gd name="T54" fmla="*/ 68 w 490"/>
                <a:gd name="T55" fmla="*/ 217 h 467"/>
                <a:gd name="T56" fmla="*/ 56 w 490"/>
                <a:gd name="T57" fmla="*/ 160 h 467"/>
                <a:gd name="T58" fmla="*/ 61 w 490"/>
                <a:gd name="T59" fmla="*/ 134 h 467"/>
                <a:gd name="T60" fmla="*/ 142 w 490"/>
                <a:gd name="T61" fmla="*/ 148 h 467"/>
                <a:gd name="T62" fmla="*/ 146 w 490"/>
                <a:gd name="T63" fmla="*/ 173 h 467"/>
                <a:gd name="T64" fmla="*/ 100 w 490"/>
                <a:gd name="T65" fmla="*/ 237 h 467"/>
                <a:gd name="T66" fmla="*/ 262 w 490"/>
                <a:gd name="T67" fmla="*/ 291 h 467"/>
                <a:gd name="T68" fmla="*/ 252 w 490"/>
                <a:gd name="T69" fmla="*/ 313 h 467"/>
                <a:gd name="T70" fmla="*/ 314 w 490"/>
                <a:gd name="T71" fmla="*/ 264 h 467"/>
                <a:gd name="T72" fmla="*/ 402 w 490"/>
                <a:gd name="T73" fmla="*/ 437 h 467"/>
                <a:gd name="T74" fmla="*/ 119 w 490"/>
                <a:gd name="T75" fmla="*/ 467 h 467"/>
                <a:gd name="T76" fmla="*/ 88 w 490"/>
                <a:gd name="T77" fmla="*/ 334 h 467"/>
                <a:gd name="T78" fmla="*/ 231 w 490"/>
                <a:gd name="T79" fmla="*/ 413 h 467"/>
                <a:gd name="T80" fmla="*/ 238 w 490"/>
                <a:gd name="T81" fmla="*/ 308 h 467"/>
                <a:gd name="T82" fmla="*/ 229 w 490"/>
                <a:gd name="T83" fmla="*/ 288 h 467"/>
                <a:gd name="T84" fmla="*/ 259 w 490"/>
                <a:gd name="T85" fmla="*/ 286 h 467"/>
                <a:gd name="T86" fmla="*/ 262 w 490"/>
                <a:gd name="T87" fmla="*/ 291 h 467"/>
                <a:gd name="T88" fmla="*/ 490 w 490"/>
                <a:gd name="T89" fmla="*/ 305 h 467"/>
                <a:gd name="T90" fmla="*/ 412 w 490"/>
                <a:gd name="T91" fmla="*/ 312 h 467"/>
                <a:gd name="T92" fmla="*/ 416 w 490"/>
                <a:gd name="T93" fmla="*/ 388 h 467"/>
                <a:gd name="T94" fmla="*/ 490 w 490"/>
                <a:gd name="T95" fmla="*/ 371 h 467"/>
                <a:gd name="T96" fmla="*/ 16 w 490"/>
                <a:gd name="T97" fmla="*/ 388 h 467"/>
                <a:gd name="T98" fmla="*/ 74 w 490"/>
                <a:gd name="T99" fmla="*/ 334 h 467"/>
                <a:gd name="T100" fmla="*/ 139 w 490"/>
                <a:gd name="T101" fmla="*/ 260 h 467"/>
                <a:gd name="T102" fmla="*/ 0 w 490"/>
                <a:gd name="T103" fmla="*/ 371 h 467"/>
                <a:gd name="T104" fmla="*/ 245 w 490"/>
                <a:gd name="T105" fmla="*/ 223 h 467"/>
                <a:gd name="T106" fmla="*/ 317 w 490"/>
                <a:gd name="T107" fmla="*/ 124 h 467"/>
                <a:gd name="T108" fmla="*/ 310 w 490"/>
                <a:gd name="T109" fmla="*/ 85 h 467"/>
                <a:gd name="T110" fmla="*/ 274 w 490"/>
                <a:gd name="T111" fmla="*/ 61 h 467"/>
                <a:gd name="T112" fmla="*/ 216 w 490"/>
                <a:gd name="T113" fmla="*/ 61 h 467"/>
                <a:gd name="T114" fmla="*/ 185 w 490"/>
                <a:gd name="T115" fmla="*/ 64 h 467"/>
                <a:gd name="T116" fmla="*/ 178 w 490"/>
                <a:gd name="T117" fmla="*/ 105 h 467"/>
                <a:gd name="T118" fmla="*/ 197 w 490"/>
                <a:gd name="T119" fmla="*/ 192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0" h="467">
                  <a:moveTo>
                    <a:pt x="245" y="235"/>
                  </a:moveTo>
                  <a:cubicBezTo>
                    <a:pt x="224" y="235"/>
                    <a:pt x="203" y="220"/>
                    <a:pt x="188" y="199"/>
                  </a:cubicBezTo>
                  <a:cubicBezTo>
                    <a:pt x="172" y="178"/>
                    <a:pt x="162" y="150"/>
                    <a:pt x="162" y="123"/>
                  </a:cubicBezTo>
                  <a:cubicBezTo>
                    <a:pt x="162" y="123"/>
                    <a:pt x="162" y="123"/>
                    <a:pt x="162" y="123"/>
                  </a:cubicBezTo>
                  <a:cubicBezTo>
                    <a:pt x="162" y="122"/>
                    <a:pt x="162" y="122"/>
                    <a:pt x="162" y="122"/>
                  </a:cubicBezTo>
                  <a:cubicBezTo>
                    <a:pt x="162" y="121"/>
                    <a:pt x="162" y="119"/>
                    <a:pt x="162" y="117"/>
                  </a:cubicBezTo>
                  <a:cubicBezTo>
                    <a:pt x="162" y="52"/>
                    <a:pt x="151" y="0"/>
                    <a:pt x="245" y="0"/>
                  </a:cubicBezTo>
                  <a:cubicBezTo>
                    <a:pt x="340" y="0"/>
                    <a:pt x="329" y="52"/>
                    <a:pt x="329" y="117"/>
                  </a:cubicBezTo>
                  <a:cubicBezTo>
                    <a:pt x="329" y="119"/>
                    <a:pt x="329" y="121"/>
                    <a:pt x="329" y="122"/>
                  </a:cubicBezTo>
                  <a:cubicBezTo>
                    <a:pt x="329" y="123"/>
                    <a:pt x="329" y="123"/>
                    <a:pt x="329" y="123"/>
                  </a:cubicBezTo>
                  <a:cubicBezTo>
                    <a:pt x="329" y="123"/>
                    <a:pt x="329" y="123"/>
                    <a:pt x="329" y="123"/>
                  </a:cubicBezTo>
                  <a:cubicBezTo>
                    <a:pt x="329" y="150"/>
                    <a:pt x="318" y="178"/>
                    <a:pt x="303" y="199"/>
                  </a:cubicBezTo>
                  <a:cubicBezTo>
                    <a:pt x="287" y="220"/>
                    <a:pt x="266" y="235"/>
                    <a:pt x="245" y="235"/>
                  </a:cubicBezTo>
                  <a:close/>
                  <a:moveTo>
                    <a:pt x="391" y="244"/>
                  </a:moveTo>
                  <a:cubicBezTo>
                    <a:pt x="404" y="244"/>
                    <a:pt x="418" y="235"/>
                    <a:pt x="428" y="221"/>
                  </a:cubicBezTo>
                  <a:cubicBezTo>
                    <a:pt x="438" y="208"/>
                    <a:pt x="445" y="190"/>
                    <a:pt x="445" y="172"/>
                  </a:cubicBezTo>
                  <a:cubicBezTo>
                    <a:pt x="445" y="172"/>
                    <a:pt x="445" y="172"/>
                    <a:pt x="445" y="172"/>
                  </a:cubicBezTo>
                  <a:cubicBezTo>
                    <a:pt x="445" y="172"/>
                    <a:pt x="445" y="172"/>
                    <a:pt x="445" y="172"/>
                  </a:cubicBezTo>
                  <a:cubicBezTo>
                    <a:pt x="445" y="170"/>
                    <a:pt x="445" y="169"/>
                    <a:pt x="445" y="168"/>
                  </a:cubicBezTo>
                  <a:cubicBezTo>
                    <a:pt x="445" y="131"/>
                    <a:pt x="451" y="99"/>
                    <a:pt x="407" y="94"/>
                  </a:cubicBezTo>
                  <a:cubicBezTo>
                    <a:pt x="402" y="93"/>
                    <a:pt x="397" y="92"/>
                    <a:pt x="391" y="92"/>
                  </a:cubicBezTo>
                  <a:cubicBezTo>
                    <a:pt x="385" y="92"/>
                    <a:pt x="380" y="93"/>
                    <a:pt x="375" y="93"/>
                  </a:cubicBezTo>
                  <a:cubicBezTo>
                    <a:pt x="331" y="99"/>
                    <a:pt x="337" y="130"/>
                    <a:pt x="337" y="168"/>
                  </a:cubicBezTo>
                  <a:cubicBezTo>
                    <a:pt x="337" y="169"/>
                    <a:pt x="337" y="170"/>
                    <a:pt x="337" y="172"/>
                  </a:cubicBezTo>
                  <a:cubicBezTo>
                    <a:pt x="337" y="172"/>
                    <a:pt x="337" y="172"/>
                    <a:pt x="337" y="172"/>
                  </a:cubicBezTo>
                  <a:cubicBezTo>
                    <a:pt x="337" y="172"/>
                    <a:pt x="337" y="172"/>
                    <a:pt x="337" y="172"/>
                  </a:cubicBezTo>
                  <a:cubicBezTo>
                    <a:pt x="337" y="190"/>
                    <a:pt x="344" y="208"/>
                    <a:pt x="354" y="221"/>
                  </a:cubicBezTo>
                  <a:cubicBezTo>
                    <a:pt x="364" y="235"/>
                    <a:pt x="377" y="244"/>
                    <a:pt x="391" y="244"/>
                  </a:cubicBezTo>
                  <a:close/>
                  <a:moveTo>
                    <a:pt x="360" y="217"/>
                  </a:moveTo>
                  <a:cubicBezTo>
                    <a:pt x="351" y="204"/>
                    <a:pt x="345" y="188"/>
                    <a:pt x="344" y="173"/>
                  </a:cubicBezTo>
                  <a:cubicBezTo>
                    <a:pt x="348" y="160"/>
                    <a:pt x="348" y="160"/>
                    <a:pt x="348" y="160"/>
                  </a:cubicBezTo>
                  <a:cubicBezTo>
                    <a:pt x="349" y="156"/>
                    <a:pt x="349" y="152"/>
                    <a:pt x="349" y="148"/>
                  </a:cubicBezTo>
                  <a:cubicBezTo>
                    <a:pt x="349" y="142"/>
                    <a:pt x="349" y="138"/>
                    <a:pt x="352" y="134"/>
                  </a:cubicBezTo>
                  <a:cubicBezTo>
                    <a:pt x="354" y="127"/>
                    <a:pt x="429" y="127"/>
                    <a:pt x="430" y="134"/>
                  </a:cubicBezTo>
                  <a:cubicBezTo>
                    <a:pt x="433" y="138"/>
                    <a:pt x="433" y="142"/>
                    <a:pt x="433" y="148"/>
                  </a:cubicBezTo>
                  <a:cubicBezTo>
                    <a:pt x="433" y="152"/>
                    <a:pt x="433" y="156"/>
                    <a:pt x="434" y="160"/>
                  </a:cubicBezTo>
                  <a:cubicBezTo>
                    <a:pt x="437" y="173"/>
                    <a:pt x="437" y="173"/>
                    <a:pt x="437" y="173"/>
                  </a:cubicBezTo>
                  <a:cubicBezTo>
                    <a:pt x="437" y="188"/>
                    <a:pt x="431" y="204"/>
                    <a:pt x="422" y="217"/>
                  </a:cubicBezTo>
                  <a:cubicBezTo>
                    <a:pt x="413" y="229"/>
                    <a:pt x="402" y="237"/>
                    <a:pt x="391" y="237"/>
                  </a:cubicBezTo>
                  <a:cubicBezTo>
                    <a:pt x="380" y="237"/>
                    <a:pt x="368" y="229"/>
                    <a:pt x="360" y="217"/>
                  </a:cubicBezTo>
                  <a:close/>
                  <a:moveTo>
                    <a:pt x="100" y="244"/>
                  </a:moveTo>
                  <a:cubicBezTo>
                    <a:pt x="113" y="244"/>
                    <a:pt x="127" y="235"/>
                    <a:pt x="137" y="221"/>
                  </a:cubicBezTo>
                  <a:cubicBezTo>
                    <a:pt x="147" y="208"/>
                    <a:pt x="154" y="190"/>
                    <a:pt x="154" y="172"/>
                  </a:cubicBezTo>
                  <a:cubicBezTo>
                    <a:pt x="154" y="172"/>
                    <a:pt x="154" y="172"/>
                    <a:pt x="154" y="172"/>
                  </a:cubicBezTo>
                  <a:cubicBezTo>
                    <a:pt x="154" y="172"/>
                    <a:pt x="154" y="172"/>
                    <a:pt x="154" y="172"/>
                  </a:cubicBezTo>
                  <a:cubicBezTo>
                    <a:pt x="154" y="170"/>
                    <a:pt x="154" y="169"/>
                    <a:pt x="154" y="168"/>
                  </a:cubicBezTo>
                  <a:cubicBezTo>
                    <a:pt x="154" y="130"/>
                    <a:pt x="160" y="99"/>
                    <a:pt x="114" y="93"/>
                  </a:cubicBezTo>
                  <a:cubicBezTo>
                    <a:pt x="110" y="92"/>
                    <a:pt x="105" y="92"/>
                    <a:pt x="99" y="92"/>
                  </a:cubicBezTo>
                  <a:cubicBezTo>
                    <a:pt x="93" y="92"/>
                    <a:pt x="87" y="93"/>
                    <a:pt x="82" y="94"/>
                  </a:cubicBezTo>
                  <a:cubicBezTo>
                    <a:pt x="40" y="100"/>
                    <a:pt x="46" y="131"/>
                    <a:pt x="46" y="168"/>
                  </a:cubicBezTo>
                  <a:cubicBezTo>
                    <a:pt x="46" y="169"/>
                    <a:pt x="46" y="170"/>
                    <a:pt x="46" y="172"/>
                  </a:cubicBezTo>
                  <a:cubicBezTo>
                    <a:pt x="46" y="172"/>
                    <a:pt x="46" y="172"/>
                    <a:pt x="46" y="172"/>
                  </a:cubicBezTo>
                  <a:cubicBezTo>
                    <a:pt x="46" y="172"/>
                    <a:pt x="46" y="172"/>
                    <a:pt x="46" y="172"/>
                  </a:cubicBezTo>
                  <a:cubicBezTo>
                    <a:pt x="46" y="190"/>
                    <a:pt x="52" y="208"/>
                    <a:pt x="62" y="221"/>
                  </a:cubicBezTo>
                  <a:cubicBezTo>
                    <a:pt x="72" y="235"/>
                    <a:pt x="86" y="244"/>
                    <a:pt x="100" y="244"/>
                  </a:cubicBezTo>
                  <a:close/>
                  <a:moveTo>
                    <a:pt x="68" y="217"/>
                  </a:moveTo>
                  <a:cubicBezTo>
                    <a:pt x="59" y="204"/>
                    <a:pt x="53" y="188"/>
                    <a:pt x="53" y="173"/>
                  </a:cubicBezTo>
                  <a:cubicBezTo>
                    <a:pt x="56" y="160"/>
                    <a:pt x="56" y="160"/>
                    <a:pt x="56" y="160"/>
                  </a:cubicBezTo>
                  <a:cubicBezTo>
                    <a:pt x="57" y="156"/>
                    <a:pt x="57" y="152"/>
                    <a:pt x="58" y="148"/>
                  </a:cubicBezTo>
                  <a:cubicBezTo>
                    <a:pt x="58" y="142"/>
                    <a:pt x="58" y="138"/>
                    <a:pt x="61" y="134"/>
                  </a:cubicBezTo>
                  <a:cubicBezTo>
                    <a:pt x="63" y="127"/>
                    <a:pt x="138" y="127"/>
                    <a:pt x="139" y="134"/>
                  </a:cubicBezTo>
                  <a:cubicBezTo>
                    <a:pt x="141" y="138"/>
                    <a:pt x="142" y="142"/>
                    <a:pt x="142" y="148"/>
                  </a:cubicBezTo>
                  <a:cubicBezTo>
                    <a:pt x="142" y="152"/>
                    <a:pt x="142" y="156"/>
                    <a:pt x="143" y="160"/>
                  </a:cubicBezTo>
                  <a:cubicBezTo>
                    <a:pt x="146" y="173"/>
                    <a:pt x="146" y="173"/>
                    <a:pt x="146" y="173"/>
                  </a:cubicBezTo>
                  <a:cubicBezTo>
                    <a:pt x="146" y="188"/>
                    <a:pt x="140" y="204"/>
                    <a:pt x="131" y="217"/>
                  </a:cubicBezTo>
                  <a:cubicBezTo>
                    <a:pt x="122" y="229"/>
                    <a:pt x="111" y="237"/>
                    <a:pt x="100" y="237"/>
                  </a:cubicBezTo>
                  <a:cubicBezTo>
                    <a:pt x="89" y="237"/>
                    <a:pt x="77" y="229"/>
                    <a:pt x="68" y="217"/>
                  </a:cubicBezTo>
                  <a:close/>
                  <a:moveTo>
                    <a:pt x="262" y="291"/>
                  </a:moveTo>
                  <a:cubicBezTo>
                    <a:pt x="253" y="308"/>
                    <a:pt x="253" y="308"/>
                    <a:pt x="253" y="308"/>
                  </a:cubicBezTo>
                  <a:cubicBezTo>
                    <a:pt x="252" y="310"/>
                    <a:pt x="251" y="311"/>
                    <a:pt x="252" y="313"/>
                  </a:cubicBezTo>
                  <a:cubicBezTo>
                    <a:pt x="260" y="412"/>
                    <a:pt x="260" y="412"/>
                    <a:pt x="260" y="412"/>
                  </a:cubicBezTo>
                  <a:cubicBezTo>
                    <a:pt x="285" y="360"/>
                    <a:pt x="299" y="326"/>
                    <a:pt x="314" y="264"/>
                  </a:cubicBezTo>
                  <a:cubicBezTo>
                    <a:pt x="364" y="275"/>
                    <a:pt x="402" y="298"/>
                    <a:pt x="402" y="334"/>
                  </a:cubicBezTo>
                  <a:cubicBezTo>
                    <a:pt x="402" y="437"/>
                    <a:pt x="402" y="437"/>
                    <a:pt x="402" y="437"/>
                  </a:cubicBezTo>
                  <a:cubicBezTo>
                    <a:pt x="402" y="454"/>
                    <a:pt x="388" y="467"/>
                    <a:pt x="371" y="467"/>
                  </a:cubicBezTo>
                  <a:cubicBezTo>
                    <a:pt x="287" y="467"/>
                    <a:pt x="203" y="467"/>
                    <a:pt x="119" y="467"/>
                  </a:cubicBezTo>
                  <a:cubicBezTo>
                    <a:pt x="102" y="467"/>
                    <a:pt x="88" y="454"/>
                    <a:pt x="88" y="437"/>
                  </a:cubicBezTo>
                  <a:cubicBezTo>
                    <a:pt x="88" y="402"/>
                    <a:pt x="88" y="368"/>
                    <a:pt x="88" y="334"/>
                  </a:cubicBezTo>
                  <a:cubicBezTo>
                    <a:pt x="88" y="298"/>
                    <a:pt x="126" y="275"/>
                    <a:pt x="176" y="264"/>
                  </a:cubicBezTo>
                  <a:cubicBezTo>
                    <a:pt x="191" y="327"/>
                    <a:pt x="206" y="360"/>
                    <a:pt x="231" y="413"/>
                  </a:cubicBezTo>
                  <a:cubicBezTo>
                    <a:pt x="239" y="313"/>
                    <a:pt x="239" y="313"/>
                    <a:pt x="239" y="313"/>
                  </a:cubicBezTo>
                  <a:cubicBezTo>
                    <a:pt x="239" y="311"/>
                    <a:pt x="239" y="310"/>
                    <a:pt x="238" y="308"/>
                  </a:cubicBezTo>
                  <a:cubicBezTo>
                    <a:pt x="229" y="291"/>
                    <a:pt x="229" y="291"/>
                    <a:pt x="229" y="291"/>
                  </a:cubicBezTo>
                  <a:cubicBezTo>
                    <a:pt x="228" y="290"/>
                    <a:pt x="228" y="289"/>
                    <a:pt x="229" y="288"/>
                  </a:cubicBezTo>
                  <a:cubicBezTo>
                    <a:pt x="229" y="287"/>
                    <a:pt x="230" y="286"/>
                    <a:pt x="231" y="286"/>
                  </a:cubicBezTo>
                  <a:cubicBezTo>
                    <a:pt x="241" y="286"/>
                    <a:pt x="250" y="286"/>
                    <a:pt x="259" y="286"/>
                  </a:cubicBezTo>
                  <a:cubicBezTo>
                    <a:pt x="261" y="286"/>
                    <a:pt x="262" y="287"/>
                    <a:pt x="262" y="288"/>
                  </a:cubicBezTo>
                  <a:cubicBezTo>
                    <a:pt x="263" y="289"/>
                    <a:pt x="263" y="290"/>
                    <a:pt x="262" y="291"/>
                  </a:cubicBezTo>
                  <a:close/>
                  <a:moveTo>
                    <a:pt x="490" y="371"/>
                  </a:moveTo>
                  <a:cubicBezTo>
                    <a:pt x="490" y="305"/>
                    <a:pt x="490" y="305"/>
                    <a:pt x="490" y="305"/>
                  </a:cubicBezTo>
                  <a:cubicBezTo>
                    <a:pt x="490" y="263"/>
                    <a:pt x="410" y="248"/>
                    <a:pt x="351" y="260"/>
                  </a:cubicBezTo>
                  <a:cubicBezTo>
                    <a:pt x="376" y="269"/>
                    <a:pt x="402" y="286"/>
                    <a:pt x="412" y="312"/>
                  </a:cubicBezTo>
                  <a:cubicBezTo>
                    <a:pt x="415" y="319"/>
                    <a:pt x="416" y="326"/>
                    <a:pt x="416" y="334"/>
                  </a:cubicBezTo>
                  <a:cubicBezTo>
                    <a:pt x="416" y="388"/>
                    <a:pt x="416" y="388"/>
                    <a:pt x="416" y="388"/>
                  </a:cubicBezTo>
                  <a:cubicBezTo>
                    <a:pt x="435" y="388"/>
                    <a:pt x="454" y="388"/>
                    <a:pt x="474" y="388"/>
                  </a:cubicBezTo>
                  <a:cubicBezTo>
                    <a:pt x="483" y="388"/>
                    <a:pt x="490" y="380"/>
                    <a:pt x="490" y="371"/>
                  </a:cubicBezTo>
                  <a:close/>
                  <a:moveTo>
                    <a:pt x="0" y="371"/>
                  </a:moveTo>
                  <a:cubicBezTo>
                    <a:pt x="0" y="380"/>
                    <a:pt x="7" y="388"/>
                    <a:pt x="16" y="388"/>
                  </a:cubicBezTo>
                  <a:cubicBezTo>
                    <a:pt x="36" y="388"/>
                    <a:pt x="55" y="388"/>
                    <a:pt x="74" y="388"/>
                  </a:cubicBezTo>
                  <a:cubicBezTo>
                    <a:pt x="74" y="334"/>
                    <a:pt x="74" y="334"/>
                    <a:pt x="74" y="334"/>
                  </a:cubicBezTo>
                  <a:cubicBezTo>
                    <a:pt x="74" y="326"/>
                    <a:pt x="75" y="319"/>
                    <a:pt x="78" y="312"/>
                  </a:cubicBezTo>
                  <a:cubicBezTo>
                    <a:pt x="88" y="286"/>
                    <a:pt x="114" y="269"/>
                    <a:pt x="139" y="260"/>
                  </a:cubicBezTo>
                  <a:cubicBezTo>
                    <a:pt x="80" y="248"/>
                    <a:pt x="0" y="263"/>
                    <a:pt x="0" y="305"/>
                  </a:cubicBezTo>
                  <a:cubicBezTo>
                    <a:pt x="0" y="327"/>
                    <a:pt x="0" y="349"/>
                    <a:pt x="0" y="371"/>
                  </a:cubicBezTo>
                  <a:close/>
                  <a:moveTo>
                    <a:pt x="197" y="192"/>
                  </a:moveTo>
                  <a:cubicBezTo>
                    <a:pt x="211" y="210"/>
                    <a:pt x="228" y="223"/>
                    <a:pt x="245" y="223"/>
                  </a:cubicBezTo>
                  <a:cubicBezTo>
                    <a:pt x="262" y="223"/>
                    <a:pt x="280" y="210"/>
                    <a:pt x="293" y="192"/>
                  </a:cubicBezTo>
                  <a:cubicBezTo>
                    <a:pt x="307" y="173"/>
                    <a:pt x="317" y="148"/>
                    <a:pt x="317" y="124"/>
                  </a:cubicBezTo>
                  <a:cubicBezTo>
                    <a:pt x="312" y="105"/>
                    <a:pt x="312" y="105"/>
                    <a:pt x="312" y="105"/>
                  </a:cubicBezTo>
                  <a:cubicBezTo>
                    <a:pt x="310" y="98"/>
                    <a:pt x="310" y="91"/>
                    <a:pt x="310" y="85"/>
                  </a:cubicBezTo>
                  <a:cubicBezTo>
                    <a:pt x="310" y="77"/>
                    <a:pt x="310" y="70"/>
                    <a:pt x="305" y="64"/>
                  </a:cubicBezTo>
                  <a:cubicBezTo>
                    <a:pt x="298" y="54"/>
                    <a:pt x="287" y="57"/>
                    <a:pt x="274" y="61"/>
                  </a:cubicBezTo>
                  <a:cubicBezTo>
                    <a:pt x="265" y="64"/>
                    <a:pt x="256" y="66"/>
                    <a:pt x="245" y="66"/>
                  </a:cubicBezTo>
                  <a:cubicBezTo>
                    <a:pt x="235" y="66"/>
                    <a:pt x="225" y="64"/>
                    <a:pt x="216" y="61"/>
                  </a:cubicBezTo>
                  <a:cubicBezTo>
                    <a:pt x="216" y="61"/>
                    <a:pt x="216" y="61"/>
                    <a:pt x="216" y="61"/>
                  </a:cubicBezTo>
                  <a:cubicBezTo>
                    <a:pt x="203" y="57"/>
                    <a:pt x="192" y="54"/>
                    <a:pt x="185" y="64"/>
                  </a:cubicBezTo>
                  <a:cubicBezTo>
                    <a:pt x="181" y="70"/>
                    <a:pt x="180" y="77"/>
                    <a:pt x="180" y="85"/>
                  </a:cubicBezTo>
                  <a:cubicBezTo>
                    <a:pt x="180" y="91"/>
                    <a:pt x="180" y="98"/>
                    <a:pt x="178" y="105"/>
                  </a:cubicBezTo>
                  <a:cubicBezTo>
                    <a:pt x="174" y="124"/>
                    <a:pt x="174" y="124"/>
                    <a:pt x="174" y="124"/>
                  </a:cubicBezTo>
                  <a:cubicBezTo>
                    <a:pt x="174" y="148"/>
                    <a:pt x="183" y="173"/>
                    <a:pt x="197" y="192"/>
                  </a:cubicBezTo>
                  <a:close/>
                </a:path>
              </a:pathLst>
            </a:custGeom>
            <a:solidFill>
              <a:srgbClr val="0070C0"/>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Calibri" panose="020F0502020204030204" pitchFamily="34" charset="0"/>
                  <a:ea typeface="+mn-ea"/>
                  <a:cs typeface="+mn-ea"/>
                </a:defRPr>
              </a:lvl1pPr>
              <a:lvl2pPr marL="457200" algn="l" defTabSz="914400" rtl="0" eaLnBrk="1" latinLnBrk="0" hangingPunct="1">
                <a:defRPr sz="1800" kern="1200">
                  <a:solidFill>
                    <a:sysClr val="windowText" lastClr="000000"/>
                  </a:solidFill>
                  <a:latin typeface="Calibri" panose="020F0502020204030204" pitchFamily="34" charset="0"/>
                  <a:ea typeface="+mn-ea"/>
                  <a:cs typeface="+mn-ea"/>
                </a:defRPr>
              </a:lvl2pPr>
              <a:lvl3pPr marL="914400" algn="l" defTabSz="914400" rtl="0" eaLnBrk="1" latinLnBrk="0" hangingPunct="1">
                <a:defRPr sz="1800" kern="1200">
                  <a:solidFill>
                    <a:sysClr val="windowText" lastClr="000000"/>
                  </a:solidFill>
                  <a:latin typeface="Calibri" panose="020F0502020204030204" pitchFamily="34" charset="0"/>
                  <a:ea typeface="+mn-ea"/>
                  <a:cs typeface="+mn-ea"/>
                </a:defRPr>
              </a:lvl3pPr>
              <a:lvl4pPr marL="1371600" algn="l" defTabSz="914400" rtl="0" eaLnBrk="1" latinLnBrk="0" hangingPunct="1">
                <a:defRPr sz="1800" kern="1200">
                  <a:solidFill>
                    <a:sysClr val="windowText" lastClr="000000"/>
                  </a:solidFill>
                  <a:latin typeface="Calibri" panose="020F0502020204030204" pitchFamily="34" charset="0"/>
                  <a:ea typeface="+mn-ea"/>
                  <a:cs typeface="+mn-ea"/>
                </a:defRPr>
              </a:lvl4pPr>
              <a:lvl5pPr marL="1828800" algn="l" defTabSz="914400" rtl="0" eaLnBrk="1" latinLnBrk="0" hangingPunct="1">
                <a:defRPr sz="1800" kern="1200">
                  <a:solidFill>
                    <a:sysClr val="windowText" lastClr="000000"/>
                  </a:solidFill>
                  <a:latin typeface="Calibri" panose="020F0502020204030204" pitchFamily="34" charset="0"/>
                  <a:ea typeface="+mn-ea"/>
                  <a:cs typeface="+mn-ea"/>
                </a:defRPr>
              </a:lvl5pPr>
              <a:lvl6pPr marL="2286000" algn="l" defTabSz="914400" rtl="0" eaLnBrk="1" latinLnBrk="0" hangingPunct="1">
                <a:defRPr sz="1800" kern="1200">
                  <a:solidFill>
                    <a:sysClr val="windowText" lastClr="000000"/>
                  </a:solidFill>
                  <a:latin typeface="Calibri" panose="020F0502020204030204" pitchFamily="34" charset="0"/>
                  <a:ea typeface="+mn-ea"/>
                  <a:cs typeface="+mn-ea"/>
                </a:defRPr>
              </a:lvl6pPr>
              <a:lvl7pPr marL="2743200" algn="l" defTabSz="914400" rtl="0" eaLnBrk="1" latinLnBrk="0" hangingPunct="1">
                <a:defRPr sz="1800" kern="1200">
                  <a:solidFill>
                    <a:sysClr val="windowText" lastClr="000000"/>
                  </a:solidFill>
                  <a:latin typeface="Calibri" panose="020F0502020204030204" pitchFamily="34" charset="0"/>
                  <a:ea typeface="+mn-ea"/>
                  <a:cs typeface="+mn-ea"/>
                </a:defRPr>
              </a:lvl7pPr>
              <a:lvl8pPr marL="3200400" algn="l" defTabSz="914400" rtl="0" eaLnBrk="1" latinLnBrk="0" hangingPunct="1">
                <a:defRPr sz="1800" kern="1200">
                  <a:solidFill>
                    <a:sysClr val="windowText" lastClr="000000"/>
                  </a:solidFill>
                  <a:latin typeface="Calibri" panose="020F0502020204030204" pitchFamily="34" charset="0"/>
                  <a:ea typeface="+mn-ea"/>
                  <a:cs typeface="+mn-ea"/>
                </a:defRPr>
              </a:lvl8pPr>
              <a:lvl9pPr marL="3657600" algn="l" defTabSz="914400" rtl="0" eaLnBrk="1" latinLnBrk="0" hangingPunct="1">
                <a:defRPr sz="1800" kern="1200">
                  <a:solidFill>
                    <a:sysClr val="windowText" lastClr="000000"/>
                  </a:solidFill>
                  <a:latin typeface="Calibri" panose="020F0502020204030204" pitchFamily="34" charset="0"/>
                  <a:ea typeface="+mn-ea"/>
                  <a:cs typeface="+mn-ea"/>
                </a:defRPr>
              </a:lvl9pPr>
            </a:lstStyle>
            <a:p>
              <a:endParaRPr lang="en-US">
                <a:solidFill>
                  <a:sysClr val="windowText" lastClr="000000">
                    <a:lumMod val="75000"/>
                    <a:lumOff val="25000"/>
                  </a:sysClr>
                </a:solidFill>
              </a:endParaRPr>
            </a:p>
          </p:txBody>
        </p:sp>
        <p:sp>
          <p:nvSpPr>
            <p:cNvPr id="33" name="Freeform 29"/>
            <p:cNvSpPr>
              <a:spLocks noEditPoints="1"/>
            </p:cNvSpPr>
            <p:nvPr/>
          </p:nvSpPr>
          <p:spPr bwMode="auto">
            <a:xfrm>
              <a:off x="4193165" y="2651859"/>
              <a:ext cx="506744" cy="598693"/>
            </a:xfrm>
            <a:custGeom>
              <a:avLst/>
              <a:gdLst>
                <a:gd name="T0" fmla="*/ 344 w 420"/>
                <a:gd name="T1" fmla="*/ 0 h 496"/>
                <a:gd name="T2" fmla="*/ 332 w 420"/>
                <a:gd name="T3" fmla="*/ 79 h 496"/>
                <a:gd name="T4" fmla="*/ 347 w 420"/>
                <a:gd name="T5" fmla="*/ 92 h 496"/>
                <a:gd name="T6" fmla="*/ 360 w 420"/>
                <a:gd name="T7" fmla="*/ 13 h 496"/>
                <a:gd name="T8" fmla="*/ 193 w 420"/>
                <a:gd name="T9" fmla="*/ 362 h 496"/>
                <a:gd name="T10" fmla="*/ 145 w 420"/>
                <a:gd name="T11" fmla="*/ 410 h 496"/>
                <a:gd name="T12" fmla="*/ 193 w 420"/>
                <a:gd name="T13" fmla="*/ 362 h 496"/>
                <a:gd name="T14" fmla="*/ 229 w 420"/>
                <a:gd name="T15" fmla="*/ 362 h 496"/>
                <a:gd name="T16" fmla="*/ 276 w 420"/>
                <a:gd name="T17" fmla="*/ 410 h 496"/>
                <a:gd name="T18" fmla="*/ 110 w 420"/>
                <a:gd name="T19" fmla="*/ 362 h 496"/>
                <a:gd name="T20" fmla="*/ 62 w 420"/>
                <a:gd name="T21" fmla="*/ 410 h 496"/>
                <a:gd name="T22" fmla="*/ 110 w 420"/>
                <a:gd name="T23" fmla="*/ 362 h 496"/>
                <a:gd name="T24" fmla="*/ 312 w 420"/>
                <a:gd name="T25" fmla="*/ 291 h 496"/>
                <a:gd name="T26" fmla="*/ 360 w 420"/>
                <a:gd name="T27" fmla="*/ 338 h 496"/>
                <a:gd name="T28" fmla="*/ 193 w 420"/>
                <a:gd name="T29" fmla="*/ 291 h 496"/>
                <a:gd name="T30" fmla="*/ 145 w 420"/>
                <a:gd name="T31" fmla="*/ 338 h 496"/>
                <a:gd name="T32" fmla="*/ 193 w 420"/>
                <a:gd name="T33" fmla="*/ 291 h 496"/>
                <a:gd name="T34" fmla="*/ 229 w 420"/>
                <a:gd name="T35" fmla="*/ 291 h 496"/>
                <a:gd name="T36" fmla="*/ 276 w 420"/>
                <a:gd name="T37" fmla="*/ 338 h 496"/>
                <a:gd name="T38" fmla="*/ 110 w 420"/>
                <a:gd name="T39" fmla="*/ 291 h 496"/>
                <a:gd name="T40" fmla="*/ 62 w 420"/>
                <a:gd name="T41" fmla="*/ 338 h 496"/>
                <a:gd name="T42" fmla="*/ 110 w 420"/>
                <a:gd name="T43" fmla="*/ 291 h 496"/>
                <a:gd name="T44" fmla="*/ 312 w 420"/>
                <a:gd name="T45" fmla="*/ 219 h 496"/>
                <a:gd name="T46" fmla="*/ 360 w 420"/>
                <a:gd name="T47" fmla="*/ 267 h 496"/>
                <a:gd name="T48" fmla="*/ 193 w 420"/>
                <a:gd name="T49" fmla="*/ 219 h 496"/>
                <a:gd name="T50" fmla="*/ 145 w 420"/>
                <a:gd name="T51" fmla="*/ 267 h 496"/>
                <a:gd name="T52" fmla="*/ 193 w 420"/>
                <a:gd name="T53" fmla="*/ 219 h 496"/>
                <a:gd name="T54" fmla="*/ 229 w 420"/>
                <a:gd name="T55" fmla="*/ 219 h 496"/>
                <a:gd name="T56" fmla="*/ 276 w 420"/>
                <a:gd name="T57" fmla="*/ 267 h 496"/>
                <a:gd name="T58" fmla="*/ 77 w 420"/>
                <a:gd name="T59" fmla="*/ 0 h 496"/>
                <a:gd name="T60" fmla="*/ 62 w 420"/>
                <a:gd name="T61" fmla="*/ 13 h 496"/>
                <a:gd name="T62" fmla="*/ 75 w 420"/>
                <a:gd name="T63" fmla="*/ 92 h 496"/>
                <a:gd name="T64" fmla="*/ 90 w 420"/>
                <a:gd name="T65" fmla="*/ 79 h 496"/>
                <a:gd name="T66" fmla="*/ 77 w 420"/>
                <a:gd name="T67" fmla="*/ 0 h 496"/>
                <a:gd name="T68" fmla="*/ 392 w 420"/>
                <a:gd name="T69" fmla="*/ 441 h 496"/>
                <a:gd name="T70" fmla="*/ 34 w 420"/>
                <a:gd name="T71" fmla="*/ 446 h 496"/>
                <a:gd name="T72" fmla="*/ 28 w 420"/>
                <a:gd name="T73" fmla="*/ 185 h 496"/>
                <a:gd name="T74" fmla="*/ 386 w 420"/>
                <a:gd name="T75" fmla="*/ 180 h 496"/>
                <a:gd name="T76" fmla="*/ 392 w 420"/>
                <a:gd name="T77" fmla="*/ 460 h 496"/>
                <a:gd name="T78" fmla="*/ 28 w 420"/>
                <a:gd name="T79" fmla="*/ 463 h 496"/>
                <a:gd name="T80" fmla="*/ 392 w 420"/>
                <a:gd name="T81" fmla="*/ 460 h 496"/>
                <a:gd name="T82" fmla="*/ 392 w 420"/>
                <a:gd name="T83" fmla="*/ 481 h 496"/>
                <a:gd name="T84" fmla="*/ 28 w 420"/>
                <a:gd name="T85" fmla="*/ 478 h 496"/>
                <a:gd name="T86" fmla="*/ 386 w 420"/>
                <a:gd name="T87" fmla="*/ 41 h 496"/>
                <a:gd name="T88" fmla="*/ 420 w 420"/>
                <a:gd name="T89" fmla="*/ 463 h 496"/>
                <a:gd name="T90" fmla="*/ 34 w 420"/>
                <a:gd name="T91" fmla="*/ 496 h 496"/>
                <a:gd name="T92" fmla="*/ 0 w 420"/>
                <a:gd name="T93" fmla="*/ 75 h 496"/>
                <a:gd name="T94" fmla="*/ 51 w 420"/>
                <a:gd name="T95" fmla="*/ 41 h 496"/>
                <a:gd name="T96" fmla="*/ 69 w 420"/>
                <a:gd name="T97" fmla="*/ 106 h 496"/>
                <a:gd name="T98" fmla="*/ 101 w 420"/>
                <a:gd name="T99" fmla="*/ 88 h 496"/>
                <a:gd name="T100" fmla="*/ 321 w 420"/>
                <a:gd name="T101" fmla="*/ 41 h 496"/>
                <a:gd name="T102" fmla="*/ 339 w 420"/>
                <a:gd name="T103" fmla="*/ 106 h 496"/>
                <a:gd name="T104" fmla="*/ 370 w 420"/>
                <a:gd name="T105" fmla="*/ 88 h 496"/>
                <a:gd name="T106" fmla="*/ 386 w 420"/>
                <a:gd name="T107" fmla="*/ 4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0" h="496">
                  <a:moveTo>
                    <a:pt x="347" y="0"/>
                  </a:moveTo>
                  <a:cubicBezTo>
                    <a:pt x="346" y="0"/>
                    <a:pt x="345" y="0"/>
                    <a:pt x="344" y="0"/>
                  </a:cubicBezTo>
                  <a:cubicBezTo>
                    <a:pt x="337" y="0"/>
                    <a:pt x="332" y="6"/>
                    <a:pt x="332" y="13"/>
                  </a:cubicBezTo>
                  <a:cubicBezTo>
                    <a:pt x="332" y="79"/>
                    <a:pt x="332" y="79"/>
                    <a:pt x="332" y="79"/>
                  </a:cubicBezTo>
                  <a:cubicBezTo>
                    <a:pt x="332" y="87"/>
                    <a:pt x="337" y="92"/>
                    <a:pt x="344" y="92"/>
                  </a:cubicBezTo>
                  <a:cubicBezTo>
                    <a:pt x="345" y="92"/>
                    <a:pt x="346" y="92"/>
                    <a:pt x="347" y="92"/>
                  </a:cubicBezTo>
                  <a:cubicBezTo>
                    <a:pt x="354" y="92"/>
                    <a:pt x="360" y="87"/>
                    <a:pt x="360" y="79"/>
                  </a:cubicBezTo>
                  <a:cubicBezTo>
                    <a:pt x="360" y="13"/>
                    <a:pt x="360" y="13"/>
                    <a:pt x="360" y="13"/>
                  </a:cubicBezTo>
                  <a:cubicBezTo>
                    <a:pt x="360" y="6"/>
                    <a:pt x="354" y="0"/>
                    <a:pt x="347" y="0"/>
                  </a:cubicBezTo>
                  <a:close/>
                  <a:moveTo>
                    <a:pt x="193" y="362"/>
                  </a:moveTo>
                  <a:cubicBezTo>
                    <a:pt x="177" y="362"/>
                    <a:pt x="161" y="362"/>
                    <a:pt x="145" y="362"/>
                  </a:cubicBezTo>
                  <a:cubicBezTo>
                    <a:pt x="145" y="378"/>
                    <a:pt x="145" y="394"/>
                    <a:pt x="145" y="410"/>
                  </a:cubicBezTo>
                  <a:cubicBezTo>
                    <a:pt x="161" y="410"/>
                    <a:pt x="177" y="410"/>
                    <a:pt x="193" y="410"/>
                  </a:cubicBezTo>
                  <a:cubicBezTo>
                    <a:pt x="193" y="394"/>
                    <a:pt x="193" y="378"/>
                    <a:pt x="193" y="362"/>
                  </a:cubicBezTo>
                  <a:close/>
                  <a:moveTo>
                    <a:pt x="276" y="362"/>
                  </a:moveTo>
                  <a:cubicBezTo>
                    <a:pt x="260" y="362"/>
                    <a:pt x="245" y="362"/>
                    <a:pt x="229" y="362"/>
                  </a:cubicBezTo>
                  <a:cubicBezTo>
                    <a:pt x="229" y="378"/>
                    <a:pt x="229" y="394"/>
                    <a:pt x="229" y="410"/>
                  </a:cubicBezTo>
                  <a:cubicBezTo>
                    <a:pt x="245" y="410"/>
                    <a:pt x="260" y="410"/>
                    <a:pt x="276" y="410"/>
                  </a:cubicBezTo>
                  <a:cubicBezTo>
                    <a:pt x="276" y="394"/>
                    <a:pt x="276" y="378"/>
                    <a:pt x="276" y="362"/>
                  </a:cubicBezTo>
                  <a:close/>
                  <a:moveTo>
                    <a:pt x="110" y="362"/>
                  </a:moveTo>
                  <a:cubicBezTo>
                    <a:pt x="62" y="362"/>
                    <a:pt x="62" y="362"/>
                    <a:pt x="62" y="362"/>
                  </a:cubicBezTo>
                  <a:cubicBezTo>
                    <a:pt x="62" y="410"/>
                    <a:pt x="62" y="410"/>
                    <a:pt x="62" y="410"/>
                  </a:cubicBezTo>
                  <a:cubicBezTo>
                    <a:pt x="110" y="410"/>
                    <a:pt x="110" y="410"/>
                    <a:pt x="110" y="410"/>
                  </a:cubicBezTo>
                  <a:cubicBezTo>
                    <a:pt x="110" y="362"/>
                    <a:pt x="110" y="362"/>
                    <a:pt x="110" y="362"/>
                  </a:cubicBezTo>
                  <a:close/>
                  <a:moveTo>
                    <a:pt x="360" y="291"/>
                  </a:moveTo>
                  <a:cubicBezTo>
                    <a:pt x="312" y="291"/>
                    <a:pt x="312" y="291"/>
                    <a:pt x="312" y="291"/>
                  </a:cubicBezTo>
                  <a:cubicBezTo>
                    <a:pt x="312" y="338"/>
                    <a:pt x="312" y="338"/>
                    <a:pt x="312" y="338"/>
                  </a:cubicBezTo>
                  <a:cubicBezTo>
                    <a:pt x="360" y="338"/>
                    <a:pt x="360" y="338"/>
                    <a:pt x="360" y="338"/>
                  </a:cubicBezTo>
                  <a:cubicBezTo>
                    <a:pt x="360" y="291"/>
                    <a:pt x="360" y="291"/>
                    <a:pt x="360" y="291"/>
                  </a:cubicBezTo>
                  <a:close/>
                  <a:moveTo>
                    <a:pt x="193" y="291"/>
                  </a:moveTo>
                  <a:cubicBezTo>
                    <a:pt x="177" y="291"/>
                    <a:pt x="161" y="291"/>
                    <a:pt x="145" y="291"/>
                  </a:cubicBezTo>
                  <a:cubicBezTo>
                    <a:pt x="145" y="306"/>
                    <a:pt x="145" y="322"/>
                    <a:pt x="145" y="338"/>
                  </a:cubicBezTo>
                  <a:cubicBezTo>
                    <a:pt x="161" y="338"/>
                    <a:pt x="177" y="338"/>
                    <a:pt x="193" y="338"/>
                  </a:cubicBezTo>
                  <a:cubicBezTo>
                    <a:pt x="193" y="322"/>
                    <a:pt x="193" y="306"/>
                    <a:pt x="193" y="291"/>
                  </a:cubicBezTo>
                  <a:close/>
                  <a:moveTo>
                    <a:pt x="276" y="291"/>
                  </a:moveTo>
                  <a:cubicBezTo>
                    <a:pt x="260" y="291"/>
                    <a:pt x="245" y="291"/>
                    <a:pt x="229" y="291"/>
                  </a:cubicBezTo>
                  <a:cubicBezTo>
                    <a:pt x="229" y="306"/>
                    <a:pt x="229" y="322"/>
                    <a:pt x="229" y="338"/>
                  </a:cubicBezTo>
                  <a:cubicBezTo>
                    <a:pt x="245" y="338"/>
                    <a:pt x="260" y="338"/>
                    <a:pt x="276" y="338"/>
                  </a:cubicBezTo>
                  <a:cubicBezTo>
                    <a:pt x="276" y="322"/>
                    <a:pt x="276" y="306"/>
                    <a:pt x="276" y="291"/>
                  </a:cubicBezTo>
                  <a:close/>
                  <a:moveTo>
                    <a:pt x="110" y="291"/>
                  </a:moveTo>
                  <a:cubicBezTo>
                    <a:pt x="62" y="291"/>
                    <a:pt x="62" y="291"/>
                    <a:pt x="62" y="291"/>
                  </a:cubicBezTo>
                  <a:cubicBezTo>
                    <a:pt x="62" y="338"/>
                    <a:pt x="62" y="338"/>
                    <a:pt x="62" y="338"/>
                  </a:cubicBezTo>
                  <a:cubicBezTo>
                    <a:pt x="110" y="338"/>
                    <a:pt x="110" y="338"/>
                    <a:pt x="110" y="338"/>
                  </a:cubicBezTo>
                  <a:cubicBezTo>
                    <a:pt x="110" y="291"/>
                    <a:pt x="110" y="291"/>
                    <a:pt x="110" y="291"/>
                  </a:cubicBezTo>
                  <a:close/>
                  <a:moveTo>
                    <a:pt x="360" y="219"/>
                  </a:moveTo>
                  <a:cubicBezTo>
                    <a:pt x="312" y="219"/>
                    <a:pt x="312" y="219"/>
                    <a:pt x="312" y="219"/>
                  </a:cubicBezTo>
                  <a:cubicBezTo>
                    <a:pt x="312" y="267"/>
                    <a:pt x="312" y="267"/>
                    <a:pt x="312" y="267"/>
                  </a:cubicBezTo>
                  <a:cubicBezTo>
                    <a:pt x="360" y="267"/>
                    <a:pt x="360" y="267"/>
                    <a:pt x="360" y="267"/>
                  </a:cubicBezTo>
                  <a:cubicBezTo>
                    <a:pt x="360" y="219"/>
                    <a:pt x="360" y="219"/>
                    <a:pt x="360" y="219"/>
                  </a:cubicBezTo>
                  <a:close/>
                  <a:moveTo>
                    <a:pt x="193" y="219"/>
                  </a:moveTo>
                  <a:cubicBezTo>
                    <a:pt x="177" y="219"/>
                    <a:pt x="161" y="219"/>
                    <a:pt x="145" y="219"/>
                  </a:cubicBezTo>
                  <a:cubicBezTo>
                    <a:pt x="145" y="235"/>
                    <a:pt x="145" y="251"/>
                    <a:pt x="145" y="267"/>
                  </a:cubicBezTo>
                  <a:cubicBezTo>
                    <a:pt x="161" y="267"/>
                    <a:pt x="177" y="267"/>
                    <a:pt x="193" y="267"/>
                  </a:cubicBezTo>
                  <a:cubicBezTo>
                    <a:pt x="193" y="251"/>
                    <a:pt x="193" y="235"/>
                    <a:pt x="193" y="219"/>
                  </a:cubicBezTo>
                  <a:close/>
                  <a:moveTo>
                    <a:pt x="276" y="219"/>
                  </a:moveTo>
                  <a:cubicBezTo>
                    <a:pt x="260" y="219"/>
                    <a:pt x="245" y="219"/>
                    <a:pt x="229" y="219"/>
                  </a:cubicBezTo>
                  <a:cubicBezTo>
                    <a:pt x="229" y="235"/>
                    <a:pt x="229" y="251"/>
                    <a:pt x="229" y="267"/>
                  </a:cubicBezTo>
                  <a:cubicBezTo>
                    <a:pt x="245" y="267"/>
                    <a:pt x="260" y="267"/>
                    <a:pt x="276" y="267"/>
                  </a:cubicBezTo>
                  <a:cubicBezTo>
                    <a:pt x="276" y="251"/>
                    <a:pt x="276" y="235"/>
                    <a:pt x="276" y="219"/>
                  </a:cubicBezTo>
                  <a:close/>
                  <a:moveTo>
                    <a:pt x="77" y="0"/>
                  </a:moveTo>
                  <a:cubicBezTo>
                    <a:pt x="76" y="0"/>
                    <a:pt x="76" y="0"/>
                    <a:pt x="75" y="0"/>
                  </a:cubicBezTo>
                  <a:cubicBezTo>
                    <a:pt x="68" y="0"/>
                    <a:pt x="62" y="6"/>
                    <a:pt x="62" y="13"/>
                  </a:cubicBezTo>
                  <a:cubicBezTo>
                    <a:pt x="62" y="79"/>
                    <a:pt x="62" y="79"/>
                    <a:pt x="62" y="79"/>
                  </a:cubicBezTo>
                  <a:cubicBezTo>
                    <a:pt x="62" y="87"/>
                    <a:pt x="68" y="92"/>
                    <a:pt x="75" y="92"/>
                  </a:cubicBezTo>
                  <a:cubicBezTo>
                    <a:pt x="76" y="92"/>
                    <a:pt x="76" y="92"/>
                    <a:pt x="77" y="92"/>
                  </a:cubicBezTo>
                  <a:cubicBezTo>
                    <a:pt x="84" y="92"/>
                    <a:pt x="90" y="87"/>
                    <a:pt x="90" y="79"/>
                  </a:cubicBezTo>
                  <a:cubicBezTo>
                    <a:pt x="90" y="13"/>
                    <a:pt x="90" y="13"/>
                    <a:pt x="90" y="13"/>
                  </a:cubicBezTo>
                  <a:cubicBezTo>
                    <a:pt x="90" y="6"/>
                    <a:pt x="84" y="0"/>
                    <a:pt x="77" y="0"/>
                  </a:cubicBezTo>
                  <a:close/>
                  <a:moveTo>
                    <a:pt x="392" y="185"/>
                  </a:moveTo>
                  <a:cubicBezTo>
                    <a:pt x="392" y="441"/>
                    <a:pt x="392" y="441"/>
                    <a:pt x="392" y="441"/>
                  </a:cubicBezTo>
                  <a:cubicBezTo>
                    <a:pt x="392" y="443"/>
                    <a:pt x="389" y="446"/>
                    <a:pt x="386" y="446"/>
                  </a:cubicBezTo>
                  <a:cubicBezTo>
                    <a:pt x="34" y="446"/>
                    <a:pt x="34" y="446"/>
                    <a:pt x="34" y="446"/>
                  </a:cubicBezTo>
                  <a:cubicBezTo>
                    <a:pt x="31" y="446"/>
                    <a:pt x="28" y="443"/>
                    <a:pt x="28" y="441"/>
                  </a:cubicBezTo>
                  <a:cubicBezTo>
                    <a:pt x="28" y="185"/>
                    <a:pt x="28" y="185"/>
                    <a:pt x="28" y="185"/>
                  </a:cubicBezTo>
                  <a:cubicBezTo>
                    <a:pt x="28" y="182"/>
                    <a:pt x="31" y="180"/>
                    <a:pt x="34" y="180"/>
                  </a:cubicBezTo>
                  <a:cubicBezTo>
                    <a:pt x="386" y="180"/>
                    <a:pt x="386" y="180"/>
                    <a:pt x="386" y="180"/>
                  </a:cubicBezTo>
                  <a:cubicBezTo>
                    <a:pt x="389" y="180"/>
                    <a:pt x="392" y="182"/>
                    <a:pt x="392" y="185"/>
                  </a:cubicBezTo>
                  <a:close/>
                  <a:moveTo>
                    <a:pt x="392" y="460"/>
                  </a:moveTo>
                  <a:cubicBezTo>
                    <a:pt x="392" y="463"/>
                    <a:pt x="392" y="463"/>
                    <a:pt x="392" y="463"/>
                  </a:cubicBezTo>
                  <a:cubicBezTo>
                    <a:pt x="28" y="463"/>
                    <a:pt x="28" y="463"/>
                    <a:pt x="28" y="463"/>
                  </a:cubicBezTo>
                  <a:cubicBezTo>
                    <a:pt x="28" y="460"/>
                    <a:pt x="28" y="460"/>
                    <a:pt x="28" y="460"/>
                  </a:cubicBezTo>
                  <a:cubicBezTo>
                    <a:pt x="392" y="460"/>
                    <a:pt x="392" y="460"/>
                    <a:pt x="392" y="460"/>
                  </a:cubicBezTo>
                  <a:close/>
                  <a:moveTo>
                    <a:pt x="392" y="478"/>
                  </a:moveTo>
                  <a:cubicBezTo>
                    <a:pt x="392" y="481"/>
                    <a:pt x="392" y="481"/>
                    <a:pt x="392" y="481"/>
                  </a:cubicBezTo>
                  <a:cubicBezTo>
                    <a:pt x="28" y="481"/>
                    <a:pt x="28" y="481"/>
                    <a:pt x="28" y="481"/>
                  </a:cubicBezTo>
                  <a:cubicBezTo>
                    <a:pt x="28" y="478"/>
                    <a:pt x="28" y="478"/>
                    <a:pt x="28" y="478"/>
                  </a:cubicBezTo>
                  <a:cubicBezTo>
                    <a:pt x="392" y="478"/>
                    <a:pt x="392" y="478"/>
                    <a:pt x="392" y="478"/>
                  </a:cubicBezTo>
                  <a:close/>
                  <a:moveTo>
                    <a:pt x="386" y="41"/>
                  </a:moveTo>
                  <a:cubicBezTo>
                    <a:pt x="405" y="41"/>
                    <a:pt x="420" y="56"/>
                    <a:pt x="420" y="75"/>
                  </a:cubicBezTo>
                  <a:cubicBezTo>
                    <a:pt x="420" y="463"/>
                    <a:pt x="420" y="463"/>
                    <a:pt x="420" y="463"/>
                  </a:cubicBezTo>
                  <a:cubicBezTo>
                    <a:pt x="420" y="481"/>
                    <a:pt x="405" y="496"/>
                    <a:pt x="386" y="496"/>
                  </a:cubicBezTo>
                  <a:cubicBezTo>
                    <a:pt x="269" y="496"/>
                    <a:pt x="151" y="496"/>
                    <a:pt x="34" y="496"/>
                  </a:cubicBezTo>
                  <a:cubicBezTo>
                    <a:pt x="15" y="496"/>
                    <a:pt x="0" y="481"/>
                    <a:pt x="0" y="463"/>
                  </a:cubicBezTo>
                  <a:cubicBezTo>
                    <a:pt x="0" y="75"/>
                    <a:pt x="0" y="75"/>
                    <a:pt x="0" y="75"/>
                  </a:cubicBezTo>
                  <a:cubicBezTo>
                    <a:pt x="0" y="56"/>
                    <a:pt x="15" y="41"/>
                    <a:pt x="34" y="41"/>
                  </a:cubicBezTo>
                  <a:cubicBezTo>
                    <a:pt x="51" y="41"/>
                    <a:pt x="51" y="41"/>
                    <a:pt x="51" y="41"/>
                  </a:cubicBezTo>
                  <a:cubicBezTo>
                    <a:pt x="51" y="57"/>
                    <a:pt x="51" y="72"/>
                    <a:pt x="51" y="88"/>
                  </a:cubicBezTo>
                  <a:cubicBezTo>
                    <a:pt x="51" y="98"/>
                    <a:pt x="59" y="106"/>
                    <a:pt x="69" y="106"/>
                  </a:cubicBezTo>
                  <a:cubicBezTo>
                    <a:pt x="74" y="106"/>
                    <a:pt x="78" y="106"/>
                    <a:pt x="83" y="106"/>
                  </a:cubicBezTo>
                  <a:cubicBezTo>
                    <a:pt x="93" y="106"/>
                    <a:pt x="101" y="98"/>
                    <a:pt x="101" y="88"/>
                  </a:cubicBezTo>
                  <a:cubicBezTo>
                    <a:pt x="101" y="72"/>
                    <a:pt x="101" y="57"/>
                    <a:pt x="101" y="41"/>
                  </a:cubicBezTo>
                  <a:cubicBezTo>
                    <a:pt x="321" y="41"/>
                    <a:pt x="321" y="41"/>
                    <a:pt x="321" y="41"/>
                  </a:cubicBezTo>
                  <a:cubicBezTo>
                    <a:pt x="321" y="57"/>
                    <a:pt x="321" y="72"/>
                    <a:pt x="321" y="88"/>
                  </a:cubicBezTo>
                  <a:cubicBezTo>
                    <a:pt x="321" y="98"/>
                    <a:pt x="329" y="106"/>
                    <a:pt x="339" y="106"/>
                  </a:cubicBezTo>
                  <a:cubicBezTo>
                    <a:pt x="343" y="106"/>
                    <a:pt x="348" y="106"/>
                    <a:pt x="352" y="106"/>
                  </a:cubicBezTo>
                  <a:cubicBezTo>
                    <a:pt x="362" y="106"/>
                    <a:pt x="370" y="98"/>
                    <a:pt x="370" y="88"/>
                  </a:cubicBezTo>
                  <a:cubicBezTo>
                    <a:pt x="370" y="72"/>
                    <a:pt x="370" y="57"/>
                    <a:pt x="370" y="41"/>
                  </a:cubicBezTo>
                  <a:lnTo>
                    <a:pt x="386" y="41"/>
                  </a:lnTo>
                  <a:close/>
                </a:path>
              </a:pathLst>
            </a:custGeom>
            <a:solidFill>
              <a:sysClr val="window" lastClr="FFFFFF">
                <a:lumMod val="95000"/>
              </a:sys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Calibri" panose="020F0502020204030204" pitchFamily="34" charset="0"/>
                  <a:ea typeface="+mn-ea"/>
                  <a:cs typeface="+mn-ea"/>
                </a:defRPr>
              </a:lvl1pPr>
              <a:lvl2pPr marL="457200" algn="l" defTabSz="914400" rtl="0" eaLnBrk="1" latinLnBrk="0" hangingPunct="1">
                <a:defRPr sz="1800" kern="1200">
                  <a:solidFill>
                    <a:sysClr val="windowText" lastClr="000000"/>
                  </a:solidFill>
                  <a:latin typeface="Calibri" panose="020F0502020204030204" pitchFamily="34" charset="0"/>
                  <a:ea typeface="+mn-ea"/>
                  <a:cs typeface="+mn-ea"/>
                </a:defRPr>
              </a:lvl2pPr>
              <a:lvl3pPr marL="914400" algn="l" defTabSz="914400" rtl="0" eaLnBrk="1" latinLnBrk="0" hangingPunct="1">
                <a:defRPr sz="1800" kern="1200">
                  <a:solidFill>
                    <a:sysClr val="windowText" lastClr="000000"/>
                  </a:solidFill>
                  <a:latin typeface="Calibri" panose="020F0502020204030204" pitchFamily="34" charset="0"/>
                  <a:ea typeface="+mn-ea"/>
                  <a:cs typeface="+mn-ea"/>
                </a:defRPr>
              </a:lvl3pPr>
              <a:lvl4pPr marL="1371600" algn="l" defTabSz="914400" rtl="0" eaLnBrk="1" latinLnBrk="0" hangingPunct="1">
                <a:defRPr sz="1800" kern="1200">
                  <a:solidFill>
                    <a:sysClr val="windowText" lastClr="000000"/>
                  </a:solidFill>
                  <a:latin typeface="Calibri" panose="020F0502020204030204" pitchFamily="34" charset="0"/>
                  <a:ea typeface="+mn-ea"/>
                  <a:cs typeface="+mn-ea"/>
                </a:defRPr>
              </a:lvl4pPr>
              <a:lvl5pPr marL="1828800" algn="l" defTabSz="914400" rtl="0" eaLnBrk="1" latinLnBrk="0" hangingPunct="1">
                <a:defRPr sz="1800" kern="1200">
                  <a:solidFill>
                    <a:sysClr val="windowText" lastClr="000000"/>
                  </a:solidFill>
                  <a:latin typeface="Calibri" panose="020F0502020204030204" pitchFamily="34" charset="0"/>
                  <a:ea typeface="+mn-ea"/>
                  <a:cs typeface="+mn-ea"/>
                </a:defRPr>
              </a:lvl5pPr>
              <a:lvl6pPr marL="2286000" algn="l" defTabSz="914400" rtl="0" eaLnBrk="1" latinLnBrk="0" hangingPunct="1">
                <a:defRPr sz="1800" kern="1200">
                  <a:solidFill>
                    <a:sysClr val="windowText" lastClr="000000"/>
                  </a:solidFill>
                  <a:latin typeface="Calibri" panose="020F0502020204030204" pitchFamily="34" charset="0"/>
                  <a:ea typeface="+mn-ea"/>
                  <a:cs typeface="+mn-ea"/>
                </a:defRPr>
              </a:lvl6pPr>
              <a:lvl7pPr marL="2743200" algn="l" defTabSz="914400" rtl="0" eaLnBrk="1" latinLnBrk="0" hangingPunct="1">
                <a:defRPr sz="1800" kern="1200">
                  <a:solidFill>
                    <a:sysClr val="windowText" lastClr="000000"/>
                  </a:solidFill>
                  <a:latin typeface="Calibri" panose="020F0502020204030204" pitchFamily="34" charset="0"/>
                  <a:ea typeface="+mn-ea"/>
                  <a:cs typeface="+mn-ea"/>
                </a:defRPr>
              </a:lvl7pPr>
              <a:lvl8pPr marL="3200400" algn="l" defTabSz="914400" rtl="0" eaLnBrk="1" latinLnBrk="0" hangingPunct="1">
                <a:defRPr sz="1800" kern="1200">
                  <a:solidFill>
                    <a:sysClr val="windowText" lastClr="000000"/>
                  </a:solidFill>
                  <a:latin typeface="Calibri" panose="020F0502020204030204" pitchFamily="34" charset="0"/>
                  <a:ea typeface="+mn-ea"/>
                  <a:cs typeface="+mn-ea"/>
                </a:defRPr>
              </a:lvl8pPr>
              <a:lvl9pPr marL="3657600" algn="l" defTabSz="914400" rtl="0" eaLnBrk="1" latinLnBrk="0" hangingPunct="1">
                <a:defRPr sz="1800" kern="1200">
                  <a:solidFill>
                    <a:sysClr val="windowText" lastClr="000000"/>
                  </a:solidFill>
                  <a:latin typeface="Calibri" panose="020F0502020204030204" pitchFamily="34" charset="0"/>
                  <a:ea typeface="+mn-ea"/>
                  <a:cs typeface="+mn-ea"/>
                </a:defRPr>
              </a:lvl9pPr>
            </a:lstStyle>
            <a:p>
              <a:endParaRPr lang="en-US">
                <a:solidFill>
                  <a:sysClr val="windowText" lastClr="000000">
                    <a:lumMod val="75000"/>
                    <a:lumOff val="25000"/>
                  </a:sysClr>
                </a:solidFill>
              </a:endParaRPr>
            </a:p>
          </p:txBody>
        </p:sp>
        <p:sp>
          <p:nvSpPr>
            <p:cNvPr id="34" name="Freeform 30"/>
            <p:cNvSpPr>
              <a:spLocks noEditPoints="1"/>
            </p:cNvSpPr>
            <p:nvPr/>
          </p:nvSpPr>
          <p:spPr bwMode="auto">
            <a:xfrm>
              <a:off x="7516809" y="2606482"/>
              <a:ext cx="551558" cy="689448"/>
            </a:xfrm>
            <a:custGeom>
              <a:avLst/>
              <a:gdLst>
                <a:gd name="T0" fmla="*/ 100 w 408"/>
                <a:gd name="T1" fmla="*/ 18 h 510"/>
                <a:gd name="T2" fmla="*/ 290 w 408"/>
                <a:gd name="T3" fmla="*/ 368 h 510"/>
                <a:gd name="T4" fmla="*/ 345 w 408"/>
                <a:gd name="T5" fmla="*/ 332 h 510"/>
                <a:gd name="T6" fmla="*/ 259 w 408"/>
                <a:gd name="T7" fmla="*/ 464 h 510"/>
                <a:gd name="T8" fmla="*/ 267 w 408"/>
                <a:gd name="T9" fmla="*/ 397 h 510"/>
                <a:gd name="T10" fmla="*/ 241 w 408"/>
                <a:gd name="T11" fmla="*/ 345 h 510"/>
                <a:gd name="T12" fmla="*/ 216 w 408"/>
                <a:gd name="T13" fmla="*/ 319 h 510"/>
                <a:gd name="T14" fmla="*/ 320 w 408"/>
                <a:gd name="T15" fmla="*/ 474 h 510"/>
                <a:gd name="T16" fmla="*/ 159 w 408"/>
                <a:gd name="T17" fmla="*/ 386 h 510"/>
                <a:gd name="T18" fmla="*/ 196 w 408"/>
                <a:gd name="T19" fmla="*/ 298 h 510"/>
                <a:gd name="T20" fmla="*/ 229 w 408"/>
                <a:gd name="T21" fmla="*/ 381 h 510"/>
                <a:gd name="T22" fmla="*/ 338 w 408"/>
                <a:gd name="T23" fmla="*/ 391 h 510"/>
                <a:gd name="T24" fmla="*/ 278 w 408"/>
                <a:gd name="T25" fmla="*/ 440 h 510"/>
                <a:gd name="T26" fmla="*/ 289 w 408"/>
                <a:gd name="T27" fmla="*/ 332 h 510"/>
                <a:gd name="T28" fmla="*/ 126 w 408"/>
                <a:gd name="T29" fmla="*/ 86 h 510"/>
                <a:gd name="T30" fmla="*/ 138 w 408"/>
                <a:gd name="T31" fmla="*/ 19 h 510"/>
                <a:gd name="T32" fmla="*/ 217 w 408"/>
                <a:gd name="T33" fmla="*/ 61 h 510"/>
                <a:gd name="T34" fmla="*/ 127 w 408"/>
                <a:gd name="T35" fmla="*/ 22 h 510"/>
                <a:gd name="T36" fmla="*/ 244 w 408"/>
                <a:gd name="T37" fmla="*/ 59 h 510"/>
                <a:gd name="T38" fmla="*/ 134 w 408"/>
                <a:gd name="T39" fmla="*/ 343 h 510"/>
                <a:gd name="T40" fmla="*/ 87 w 408"/>
                <a:gd name="T41" fmla="*/ 290 h 510"/>
                <a:gd name="T42" fmla="*/ 86 w 408"/>
                <a:gd name="T43" fmla="*/ 290 h 510"/>
                <a:gd name="T44" fmla="*/ 85 w 408"/>
                <a:gd name="T45" fmla="*/ 290 h 510"/>
                <a:gd name="T46" fmla="*/ 84 w 408"/>
                <a:gd name="T47" fmla="*/ 289 h 510"/>
                <a:gd name="T48" fmla="*/ 83 w 408"/>
                <a:gd name="T49" fmla="*/ 289 h 510"/>
                <a:gd name="T50" fmla="*/ 83 w 408"/>
                <a:gd name="T51" fmla="*/ 289 h 510"/>
                <a:gd name="T52" fmla="*/ 82 w 408"/>
                <a:gd name="T53" fmla="*/ 289 h 510"/>
                <a:gd name="T54" fmla="*/ 81 w 408"/>
                <a:gd name="T55" fmla="*/ 288 h 510"/>
                <a:gd name="T56" fmla="*/ 81 w 408"/>
                <a:gd name="T57" fmla="*/ 288 h 510"/>
                <a:gd name="T58" fmla="*/ 80 w 408"/>
                <a:gd name="T59" fmla="*/ 287 h 510"/>
                <a:gd name="T60" fmla="*/ 80 w 408"/>
                <a:gd name="T61" fmla="*/ 287 h 510"/>
                <a:gd name="T62" fmla="*/ 79 w 408"/>
                <a:gd name="T63" fmla="*/ 286 h 510"/>
                <a:gd name="T64" fmla="*/ 79 w 408"/>
                <a:gd name="T65" fmla="*/ 285 h 510"/>
                <a:gd name="T66" fmla="*/ 78 w 408"/>
                <a:gd name="T67" fmla="*/ 284 h 510"/>
                <a:gd name="T68" fmla="*/ 78 w 408"/>
                <a:gd name="T69" fmla="*/ 284 h 510"/>
                <a:gd name="T70" fmla="*/ 78 w 408"/>
                <a:gd name="T71" fmla="*/ 283 h 510"/>
                <a:gd name="T72" fmla="*/ 78 w 408"/>
                <a:gd name="T73" fmla="*/ 282 h 510"/>
                <a:gd name="T74" fmla="*/ 77 w 408"/>
                <a:gd name="T75" fmla="*/ 281 h 510"/>
                <a:gd name="T76" fmla="*/ 77 w 408"/>
                <a:gd name="T77" fmla="*/ 281 h 510"/>
                <a:gd name="T78" fmla="*/ 77 w 408"/>
                <a:gd name="T79" fmla="*/ 280 h 510"/>
                <a:gd name="T80" fmla="*/ 77 w 408"/>
                <a:gd name="T81" fmla="*/ 279 h 510"/>
                <a:gd name="T82" fmla="*/ 78 w 408"/>
                <a:gd name="T83" fmla="*/ 278 h 510"/>
                <a:gd name="T84" fmla="*/ 78 w 408"/>
                <a:gd name="T85" fmla="*/ 278 h 510"/>
                <a:gd name="T86" fmla="*/ 78 w 408"/>
                <a:gd name="T87" fmla="*/ 277 h 510"/>
                <a:gd name="T88" fmla="*/ 79 w 408"/>
                <a:gd name="T89" fmla="*/ 276 h 510"/>
                <a:gd name="T90" fmla="*/ 79 w 408"/>
                <a:gd name="T91" fmla="*/ 275 h 510"/>
                <a:gd name="T92" fmla="*/ 80 w 408"/>
                <a:gd name="T93" fmla="*/ 274 h 510"/>
                <a:gd name="T94" fmla="*/ 80 w 408"/>
                <a:gd name="T95" fmla="*/ 274 h 510"/>
                <a:gd name="T96" fmla="*/ 81 w 408"/>
                <a:gd name="T97" fmla="*/ 273 h 510"/>
                <a:gd name="T98" fmla="*/ 82 w 408"/>
                <a:gd name="T99" fmla="*/ 272 h 510"/>
                <a:gd name="T100" fmla="*/ 83 w 408"/>
                <a:gd name="T101" fmla="*/ 272 h 510"/>
                <a:gd name="T102" fmla="*/ 84 w 408"/>
                <a:gd name="T103" fmla="*/ 272 h 510"/>
                <a:gd name="T104" fmla="*/ 86 w 408"/>
                <a:gd name="T105" fmla="*/ 271 h 510"/>
                <a:gd name="T106" fmla="*/ 77 w 408"/>
                <a:gd name="T107" fmla="*/ 280 h 510"/>
                <a:gd name="T108" fmla="*/ 87 w 408"/>
                <a:gd name="T109" fmla="*/ 237 h 510"/>
                <a:gd name="T110" fmla="*/ 267 w 408"/>
                <a:gd name="T111" fmla="*/ 175 h 510"/>
                <a:gd name="T112" fmla="*/ 258 w 408"/>
                <a:gd name="T113" fmla="*/ 115 h 510"/>
                <a:gd name="T114" fmla="*/ 87 w 408"/>
                <a:gd name="T115" fmla="*/ 115 h 510"/>
                <a:gd name="T116" fmla="*/ 212 w 408"/>
                <a:gd name="T117" fmla="*/ 2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8" h="510">
                  <a:moveTo>
                    <a:pt x="23" y="460"/>
                  </a:moveTo>
                  <a:cubicBezTo>
                    <a:pt x="147" y="460"/>
                    <a:pt x="147" y="460"/>
                    <a:pt x="147" y="460"/>
                  </a:cubicBezTo>
                  <a:cubicBezTo>
                    <a:pt x="140" y="447"/>
                    <a:pt x="135" y="434"/>
                    <a:pt x="132" y="419"/>
                  </a:cubicBezTo>
                  <a:cubicBezTo>
                    <a:pt x="43" y="419"/>
                    <a:pt x="43" y="419"/>
                    <a:pt x="43" y="419"/>
                  </a:cubicBezTo>
                  <a:cubicBezTo>
                    <a:pt x="43" y="59"/>
                    <a:pt x="43" y="59"/>
                    <a:pt x="43" y="59"/>
                  </a:cubicBezTo>
                  <a:cubicBezTo>
                    <a:pt x="100" y="59"/>
                    <a:pt x="100" y="59"/>
                    <a:pt x="100" y="59"/>
                  </a:cubicBezTo>
                  <a:cubicBezTo>
                    <a:pt x="100" y="18"/>
                    <a:pt x="100" y="18"/>
                    <a:pt x="100" y="18"/>
                  </a:cubicBezTo>
                  <a:cubicBezTo>
                    <a:pt x="23" y="18"/>
                    <a:pt x="23" y="18"/>
                    <a:pt x="23" y="18"/>
                  </a:cubicBezTo>
                  <a:cubicBezTo>
                    <a:pt x="11" y="18"/>
                    <a:pt x="0" y="28"/>
                    <a:pt x="0" y="41"/>
                  </a:cubicBezTo>
                  <a:cubicBezTo>
                    <a:pt x="0" y="437"/>
                    <a:pt x="0" y="437"/>
                    <a:pt x="0" y="437"/>
                  </a:cubicBezTo>
                  <a:cubicBezTo>
                    <a:pt x="0" y="450"/>
                    <a:pt x="11" y="460"/>
                    <a:pt x="23" y="460"/>
                  </a:cubicBezTo>
                  <a:close/>
                  <a:moveTo>
                    <a:pt x="286" y="370"/>
                  </a:moveTo>
                  <a:cubicBezTo>
                    <a:pt x="286" y="370"/>
                    <a:pt x="287" y="369"/>
                    <a:pt x="287" y="369"/>
                  </a:cubicBezTo>
                  <a:cubicBezTo>
                    <a:pt x="288" y="368"/>
                    <a:pt x="289" y="368"/>
                    <a:pt x="290" y="368"/>
                  </a:cubicBezTo>
                  <a:cubicBezTo>
                    <a:pt x="291" y="369"/>
                    <a:pt x="291" y="369"/>
                    <a:pt x="291" y="370"/>
                  </a:cubicBezTo>
                  <a:cubicBezTo>
                    <a:pt x="292" y="370"/>
                    <a:pt x="292" y="370"/>
                    <a:pt x="292" y="370"/>
                  </a:cubicBezTo>
                  <a:cubicBezTo>
                    <a:pt x="337" y="325"/>
                    <a:pt x="337" y="325"/>
                    <a:pt x="337" y="325"/>
                  </a:cubicBezTo>
                  <a:cubicBezTo>
                    <a:pt x="338" y="324"/>
                    <a:pt x="340" y="323"/>
                    <a:pt x="341" y="323"/>
                  </a:cubicBezTo>
                  <a:cubicBezTo>
                    <a:pt x="342" y="323"/>
                    <a:pt x="344" y="324"/>
                    <a:pt x="345" y="325"/>
                  </a:cubicBezTo>
                  <a:cubicBezTo>
                    <a:pt x="346" y="326"/>
                    <a:pt x="346" y="327"/>
                    <a:pt x="346" y="329"/>
                  </a:cubicBezTo>
                  <a:cubicBezTo>
                    <a:pt x="346" y="330"/>
                    <a:pt x="346" y="331"/>
                    <a:pt x="345" y="332"/>
                  </a:cubicBezTo>
                  <a:cubicBezTo>
                    <a:pt x="293" y="384"/>
                    <a:pt x="293" y="384"/>
                    <a:pt x="293" y="384"/>
                  </a:cubicBezTo>
                  <a:cubicBezTo>
                    <a:pt x="300" y="389"/>
                    <a:pt x="300" y="389"/>
                    <a:pt x="300" y="389"/>
                  </a:cubicBezTo>
                  <a:cubicBezTo>
                    <a:pt x="302" y="391"/>
                    <a:pt x="303" y="392"/>
                    <a:pt x="303" y="394"/>
                  </a:cubicBezTo>
                  <a:cubicBezTo>
                    <a:pt x="304" y="398"/>
                    <a:pt x="301" y="402"/>
                    <a:pt x="297" y="403"/>
                  </a:cubicBezTo>
                  <a:cubicBezTo>
                    <a:pt x="295" y="403"/>
                    <a:pt x="293" y="403"/>
                    <a:pt x="291" y="401"/>
                  </a:cubicBezTo>
                  <a:cubicBezTo>
                    <a:pt x="283" y="396"/>
                    <a:pt x="283" y="396"/>
                    <a:pt x="283" y="396"/>
                  </a:cubicBezTo>
                  <a:cubicBezTo>
                    <a:pt x="259" y="464"/>
                    <a:pt x="259" y="464"/>
                    <a:pt x="259" y="464"/>
                  </a:cubicBezTo>
                  <a:cubicBezTo>
                    <a:pt x="259" y="465"/>
                    <a:pt x="258" y="465"/>
                    <a:pt x="258" y="466"/>
                  </a:cubicBezTo>
                  <a:cubicBezTo>
                    <a:pt x="256" y="466"/>
                    <a:pt x="254" y="466"/>
                    <a:pt x="253" y="464"/>
                  </a:cubicBezTo>
                  <a:cubicBezTo>
                    <a:pt x="253" y="463"/>
                    <a:pt x="253" y="463"/>
                    <a:pt x="253" y="462"/>
                  </a:cubicBezTo>
                  <a:cubicBezTo>
                    <a:pt x="274" y="402"/>
                    <a:pt x="274" y="402"/>
                    <a:pt x="274" y="402"/>
                  </a:cubicBezTo>
                  <a:cubicBezTo>
                    <a:pt x="274" y="402"/>
                    <a:pt x="273" y="403"/>
                    <a:pt x="272" y="403"/>
                  </a:cubicBezTo>
                  <a:cubicBezTo>
                    <a:pt x="271" y="403"/>
                    <a:pt x="270" y="402"/>
                    <a:pt x="269" y="401"/>
                  </a:cubicBezTo>
                  <a:cubicBezTo>
                    <a:pt x="268" y="400"/>
                    <a:pt x="267" y="399"/>
                    <a:pt x="267" y="397"/>
                  </a:cubicBezTo>
                  <a:cubicBezTo>
                    <a:pt x="267" y="396"/>
                    <a:pt x="268" y="394"/>
                    <a:pt x="269" y="393"/>
                  </a:cubicBezTo>
                  <a:cubicBezTo>
                    <a:pt x="274" y="388"/>
                    <a:pt x="274" y="388"/>
                    <a:pt x="274" y="388"/>
                  </a:cubicBezTo>
                  <a:cubicBezTo>
                    <a:pt x="232" y="357"/>
                    <a:pt x="232" y="357"/>
                    <a:pt x="232" y="357"/>
                  </a:cubicBezTo>
                  <a:cubicBezTo>
                    <a:pt x="231" y="356"/>
                    <a:pt x="230" y="354"/>
                    <a:pt x="229" y="352"/>
                  </a:cubicBezTo>
                  <a:cubicBezTo>
                    <a:pt x="229" y="350"/>
                    <a:pt x="230" y="348"/>
                    <a:pt x="231" y="347"/>
                  </a:cubicBezTo>
                  <a:cubicBezTo>
                    <a:pt x="232" y="345"/>
                    <a:pt x="234" y="344"/>
                    <a:pt x="236" y="344"/>
                  </a:cubicBezTo>
                  <a:cubicBezTo>
                    <a:pt x="238" y="344"/>
                    <a:pt x="240" y="344"/>
                    <a:pt x="241" y="345"/>
                  </a:cubicBezTo>
                  <a:cubicBezTo>
                    <a:pt x="283" y="377"/>
                    <a:pt x="283" y="377"/>
                    <a:pt x="283" y="377"/>
                  </a:cubicBezTo>
                  <a:cubicBezTo>
                    <a:pt x="286" y="370"/>
                    <a:pt x="286" y="370"/>
                    <a:pt x="286" y="370"/>
                  </a:cubicBezTo>
                  <a:close/>
                  <a:moveTo>
                    <a:pt x="350" y="319"/>
                  </a:moveTo>
                  <a:cubicBezTo>
                    <a:pt x="342" y="310"/>
                    <a:pt x="331" y="303"/>
                    <a:pt x="320" y="299"/>
                  </a:cubicBezTo>
                  <a:cubicBezTo>
                    <a:pt x="309" y="294"/>
                    <a:pt x="296" y="291"/>
                    <a:pt x="283" y="291"/>
                  </a:cubicBezTo>
                  <a:cubicBezTo>
                    <a:pt x="271" y="291"/>
                    <a:pt x="258" y="294"/>
                    <a:pt x="247" y="299"/>
                  </a:cubicBezTo>
                  <a:cubicBezTo>
                    <a:pt x="236" y="303"/>
                    <a:pt x="225" y="310"/>
                    <a:pt x="216" y="319"/>
                  </a:cubicBezTo>
                  <a:cubicBezTo>
                    <a:pt x="208" y="328"/>
                    <a:pt x="201" y="338"/>
                    <a:pt x="196" y="350"/>
                  </a:cubicBezTo>
                  <a:cubicBezTo>
                    <a:pt x="191" y="361"/>
                    <a:pt x="189" y="373"/>
                    <a:pt x="189" y="386"/>
                  </a:cubicBezTo>
                  <a:cubicBezTo>
                    <a:pt x="189" y="399"/>
                    <a:pt x="191" y="411"/>
                    <a:pt x="196" y="422"/>
                  </a:cubicBezTo>
                  <a:cubicBezTo>
                    <a:pt x="201" y="434"/>
                    <a:pt x="208" y="444"/>
                    <a:pt x="216" y="453"/>
                  </a:cubicBezTo>
                  <a:cubicBezTo>
                    <a:pt x="225" y="462"/>
                    <a:pt x="236" y="469"/>
                    <a:pt x="247" y="474"/>
                  </a:cubicBezTo>
                  <a:cubicBezTo>
                    <a:pt x="258" y="478"/>
                    <a:pt x="271" y="481"/>
                    <a:pt x="283" y="481"/>
                  </a:cubicBezTo>
                  <a:cubicBezTo>
                    <a:pt x="296" y="481"/>
                    <a:pt x="309" y="478"/>
                    <a:pt x="320" y="474"/>
                  </a:cubicBezTo>
                  <a:cubicBezTo>
                    <a:pt x="331" y="469"/>
                    <a:pt x="342" y="462"/>
                    <a:pt x="350" y="453"/>
                  </a:cubicBezTo>
                  <a:cubicBezTo>
                    <a:pt x="359" y="444"/>
                    <a:pt x="366" y="434"/>
                    <a:pt x="371" y="422"/>
                  </a:cubicBezTo>
                  <a:cubicBezTo>
                    <a:pt x="376" y="411"/>
                    <a:pt x="378" y="399"/>
                    <a:pt x="378" y="386"/>
                  </a:cubicBezTo>
                  <a:cubicBezTo>
                    <a:pt x="378" y="373"/>
                    <a:pt x="376" y="361"/>
                    <a:pt x="371" y="350"/>
                  </a:cubicBezTo>
                  <a:cubicBezTo>
                    <a:pt x="366" y="338"/>
                    <a:pt x="359" y="328"/>
                    <a:pt x="350" y="319"/>
                  </a:cubicBezTo>
                  <a:close/>
                  <a:moveTo>
                    <a:pt x="196" y="298"/>
                  </a:moveTo>
                  <a:cubicBezTo>
                    <a:pt x="173" y="321"/>
                    <a:pt x="159" y="352"/>
                    <a:pt x="159" y="386"/>
                  </a:cubicBezTo>
                  <a:cubicBezTo>
                    <a:pt x="159" y="420"/>
                    <a:pt x="173" y="451"/>
                    <a:pt x="196" y="474"/>
                  </a:cubicBezTo>
                  <a:cubicBezTo>
                    <a:pt x="218" y="496"/>
                    <a:pt x="249" y="510"/>
                    <a:pt x="283" y="510"/>
                  </a:cubicBezTo>
                  <a:cubicBezTo>
                    <a:pt x="318" y="510"/>
                    <a:pt x="349" y="496"/>
                    <a:pt x="371" y="474"/>
                  </a:cubicBezTo>
                  <a:cubicBezTo>
                    <a:pt x="394" y="451"/>
                    <a:pt x="408" y="420"/>
                    <a:pt x="408" y="386"/>
                  </a:cubicBezTo>
                  <a:cubicBezTo>
                    <a:pt x="408" y="352"/>
                    <a:pt x="394" y="321"/>
                    <a:pt x="371" y="298"/>
                  </a:cubicBezTo>
                  <a:cubicBezTo>
                    <a:pt x="349" y="276"/>
                    <a:pt x="318" y="262"/>
                    <a:pt x="283" y="262"/>
                  </a:cubicBezTo>
                  <a:cubicBezTo>
                    <a:pt x="249" y="262"/>
                    <a:pt x="218" y="276"/>
                    <a:pt x="196" y="298"/>
                  </a:cubicBezTo>
                  <a:close/>
                  <a:moveTo>
                    <a:pt x="229" y="381"/>
                  </a:moveTo>
                  <a:cubicBezTo>
                    <a:pt x="202" y="381"/>
                    <a:pt x="202" y="381"/>
                    <a:pt x="202" y="381"/>
                  </a:cubicBezTo>
                  <a:cubicBezTo>
                    <a:pt x="199" y="381"/>
                    <a:pt x="197" y="383"/>
                    <a:pt x="197" y="386"/>
                  </a:cubicBezTo>
                  <a:cubicBezTo>
                    <a:pt x="197" y="389"/>
                    <a:pt x="199" y="391"/>
                    <a:pt x="202" y="391"/>
                  </a:cubicBezTo>
                  <a:cubicBezTo>
                    <a:pt x="229" y="391"/>
                    <a:pt x="229" y="391"/>
                    <a:pt x="229" y="391"/>
                  </a:cubicBezTo>
                  <a:cubicBezTo>
                    <a:pt x="232" y="391"/>
                    <a:pt x="235" y="389"/>
                    <a:pt x="235" y="386"/>
                  </a:cubicBezTo>
                  <a:cubicBezTo>
                    <a:pt x="235" y="383"/>
                    <a:pt x="232" y="381"/>
                    <a:pt x="229" y="381"/>
                  </a:cubicBezTo>
                  <a:close/>
                  <a:moveTo>
                    <a:pt x="338" y="391"/>
                  </a:moveTo>
                  <a:cubicBezTo>
                    <a:pt x="365" y="391"/>
                    <a:pt x="365" y="391"/>
                    <a:pt x="365" y="391"/>
                  </a:cubicBezTo>
                  <a:cubicBezTo>
                    <a:pt x="368" y="391"/>
                    <a:pt x="370" y="389"/>
                    <a:pt x="370" y="386"/>
                  </a:cubicBezTo>
                  <a:cubicBezTo>
                    <a:pt x="370" y="383"/>
                    <a:pt x="368" y="381"/>
                    <a:pt x="365" y="381"/>
                  </a:cubicBezTo>
                  <a:cubicBezTo>
                    <a:pt x="338" y="381"/>
                    <a:pt x="338" y="381"/>
                    <a:pt x="338" y="381"/>
                  </a:cubicBezTo>
                  <a:cubicBezTo>
                    <a:pt x="335" y="381"/>
                    <a:pt x="332" y="383"/>
                    <a:pt x="332" y="386"/>
                  </a:cubicBezTo>
                  <a:cubicBezTo>
                    <a:pt x="332" y="389"/>
                    <a:pt x="335" y="391"/>
                    <a:pt x="338" y="391"/>
                  </a:cubicBezTo>
                  <a:close/>
                  <a:moveTo>
                    <a:pt x="278" y="440"/>
                  </a:moveTo>
                  <a:cubicBezTo>
                    <a:pt x="278" y="467"/>
                    <a:pt x="278" y="467"/>
                    <a:pt x="278" y="467"/>
                  </a:cubicBezTo>
                  <a:cubicBezTo>
                    <a:pt x="278" y="470"/>
                    <a:pt x="280" y="473"/>
                    <a:pt x="283" y="473"/>
                  </a:cubicBezTo>
                  <a:cubicBezTo>
                    <a:pt x="286" y="473"/>
                    <a:pt x="289" y="470"/>
                    <a:pt x="289" y="467"/>
                  </a:cubicBezTo>
                  <a:cubicBezTo>
                    <a:pt x="289" y="440"/>
                    <a:pt x="289" y="440"/>
                    <a:pt x="289" y="440"/>
                  </a:cubicBezTo>
                  <a:cubicBezTo>
                    <a:pt x="289" y="437"/>
                    <a:pt x="286" y="435"/>
                    <a:pt x="283" y="435"/>
                  </a:cubicBezTo>
                  <a:cubicBezTo>
                    <a:pt x="280" y="435"/>
                    <a:pt x="278" y="437"/>
                    <a:pt x="278" y="440"/>
                  </a:cubicBezTo>
                  <a:close/>
                  <a:moveTo>
                    <a:pt x="289" y="332"/>
                  </a:moveTo>
                  <a:cubicBezTo>
                    <a:pt x="289" y="305"/>
                    <a:pt x="289" y="305"/>
                    <a:pt x="289" y="305"/>
                  </a:cubicBezTo>
                  <a:cubicBezTo>
                    <a:pt x="289" y="302"/>
                    <a:pt x="286" y="299"/>
                    <a:pt x="283" y="299"/>
                  </a:cubicBezTo>
                  <a:cubicBezTo>
                    <a:pt x="280" y="299"/>
                    <a:pt x="278" y="302"/>
                    <a:pt x="278" y="305"/>
                  </a:cubicBezTo>
                  <a:cubicBezTo>
                    <a:pt x="278" y="332"/>
                    <a:pt x="278" y="332"/>
                    <a:pt x="278" y="332"/>
                  </a:cubicBezTo>
                  <a:cubicBezTo>
                    <a:pt x="278" y="335"/>
                    <a:pt x="280" y="337"/>
                    <a:pt x="283" y="337"/>
                  </a:cubicBezTo>
                  <a:cubicBezTo>
                    <a:pt x="286" y="337"/>
                    <a:pt x="289" y="335"/>
                    <a:pt x="289" y="332"/>
                  </a:cubicBezTo>
                  <a:close/>
                  <a:moveTo>
                    <a:pt x="218" y="0"/>
                  </a:moveTo>
                  <a:cubicBezTo>
                    <a:pt x="224" y="0"/>
                    <a:pt x="228" y="2"/>
                    <a:pt x="232" y="4"/>
                  </a:cubicBezTo>
                  <a:cubicBezTo>
                    <a:pt x="235" y="7"/>
                    <a:pt x="237" y="11"/>
                    <a:pt x="237" y="14"/>
                  </a:cubicBezTo>
                  <a:cubicBezTo>
                    <a:pt x="237" y="72"/>
                    <a:pt x="237" y="72"/>
                    <a:pt x="237" y="72"/>
                  </a:cubicBezTo>
                  <a:cubicBezTo>
                    <a:pt x="237" y="75"/>
                    <a:pt x="235" y="79"/>
                    <a:pt x="232" y="82"/>
                  </a:cubicBezTo>
                  <a:cubicBezTo>
                    <a:pt x="228" y="84"/>
                    <a:pt x="224" y="86"/>
                    <a:pt x="218" y="86"/>
                  </a:cubicBezTo>
                  <a:cubicBezTo>
                    <a:pt x="126" y="86"/>
                    <a:pt x="126" y="86"/>
                    <a:pt x="126" y="86"/>
                  </a:cubicBezTo>
                  <a:cubicBezTo>
                    <a:pt x="121" y="86"/>
                    <a:pt x="116" y="84"/>
                    <a:pt x="113" y="82"/>
                  </a:cubicBezTo>
                  <a:cubicBezTo>
                    <a:pt x="110" y="79"/>
                    <a:pt x="108" y="75"/>
                    <a:pt x="108" y="72"/>
                  </a:cubicBezTo>
                  <a:cubicBezTo>
                    <a:pt x="108" y="14"/>
                    <a:pt x="108" y="14"/>
                    <a:pt x="108" y="14"/>
                  </a:cubicBezTo>
                  <a:cubicBezTo>
                    <a:pt x="108" y="11"/>
                    <a:pt x="110" y="7"/>
                    <a:pt x="113" y="4"/>
                  </a:cubicBezTo>
                  <a:cubicBezTo>
                    <a:pt x="116" y="2"/>
                    <a:pt x="121" y="0"/>
                    <a:pt x="126" y="0"/>
                  </a:cubicBezTo>
                  <a:cubicBezTo>
                    <a:pt x="218" y="0"/>
                    <a:pt x="218" y="0"/>
                    <a:pt x="218" y="0"/>
                  </a:cubicBezTo>
                  <a:close/>
                  <a:moveTo>
                    <a:pt x="138" y="19"/>
                  </a:moveTo>
                  <a:cubicBezTo>
                    <a:pt x="206" y="19"/>
                    <a:pt x="206" y="19"/>
                    <a:pt x="206" y="19"/>
                  </a:cubicBezTo>
                  <a:cubicBezTo>
                    <a:pt x="210" y="19"/>
                    <a:pt x="214" y="20"/>
                    <a:pt x="217" y="22"/>
                  </a:cubicBezTo>
                  <a:cubicBezTo>
                    <a:pt x="217" y="22"/>
                    <a:pt x="217" y="22"/>
                    <a:pt x="217" y="22"/>
                  </a:cubicBezTo>
                  <a:cubicBezTo>
                    <a:pt x="220" y="25"/>
                    <a:pt x="222" y="29"/>
                    <a:pt x="222" y="33"/>
                  </a:cubicBezTo>
                  <a:cubicBezTo>
                    <a:pt x="222" y="51"/>
                    <a:pt x="222" y="51"/>
                    <a:pt x="222" y="51"/>
                  </a:cubicBezTo>
                  <a:cubicBezTo>
                    <a:pt x="222" y="55"/>
                    <a:pt x="220" y="58"/>
                    <a:pt x="217" y="61"/>
                  </a:cubicBezTo>
                  <a:cubicBezTo>
                    <a:pt x="217" y="61"/>
                    <a:pt x="217" y="61"/>
                    <a:pt x="217" y="61"/>
                  </a:cubicBezTo>
                  <a:cubicBezTo>
                    <a:pt x="214" y="63"/>
                    <a:pt x="210" y="65"/>
                    <a:pt x="206" y="65"/>
                  </a:cubicBezTo>
                  <a:cubicBezTo>
                    <a:pt x="138" y="65"/>
                    <a:pt x="138" y="65"/>
                    <a:pt x="138" y="65"/>
                  </a:cubicBezTo>
                  <a:cubicBezTo>
                    <a:pt x="134" y="65"/>
                    <a:pt x="130" y="63"/>
                    <a:pt x="127" y="61"/>
                  </a:cubicBezTo>
                  <a:cubicBezTo>
                    <a:pt x="127" y="61"/>
                    <a:pt x="127" y="61"/>
                    <a:pt x="127" y="61"/>
                  </a:cubicBezTo>
                  <a:cubicBezTo>
                    <a:pt x="124" y="58"/>
                    <a:pt x="122" y="55"/>
                    <a:pt x="122" y="51"/>
                  </a:cubicBezTo>
                  <a:cubicBezTo>
                    <a:pt x="122" y="33"/>
                    <a:pt x="122" y="33"/>
                    <a:pt x="122" y="33"/>
                  </a:cubicBezTo>
                  <a:cubicBezTo>
                    <a:pt x="122" y="29"/>
                    <a:pt x="124" y="25"/>
                    <a:pt x="127" y="22"/>
                  </a:cubicBezTo>
                  <a:cubicBezTo>
                    <a:pt x="127" y="22"/>
                    <a:pt x="127" y="22"/>
                    <a:pt x="127" y="22"/>
                  </a:cubicBezTo>
                  <a:cubicBezTo>
                    <a:pt x="130" y="20"/>
                    <a:pt x="134" y="19"/>
                    <a:pt x="138" y="19"/>
                  </a:cubicBezTo>
                  <a:close/>
                  <a:moveTo>
                    <a:pt x="344" y="243"/>
                  </a:moveTo>
                  <a:cubicBezTo>
                    <a:pt x="344" y="41"/>
                    <a:pt x="344" y="41"/>
                    <a:pt x="344" y="41"/>
                  </a:cubicBezTo>
                  <a:cubicBezTo>
                    <a:pt x="344" y="28"/>
                    <a:pt x="334" y="18"/>
                    <a:pt x="321" y="18"/>
                  </a:cubicBezTo>
                  <a:cubicBezTo>
                    <a:pt x="244" y="18"/>
                    <a:pt x="244" y="18"/>
                    <a:pt x="244" y="18"/>
                  </a:cubicBezTo>
                  <a:cubicBezTo>
                    <a:pt x="244" y="59"/>
                    <a:pt x="244" y="59"/>
                    <a:pt x="244" y="59"/>
                  </a:cubicBezTo>
                  <a:cubicBezTo>
                    <a:pt x="302" y="59"/>
                    <a:pt x="302" y="59"/>
                    <a:pt x="302" y="59"/>
                  </a:cubicBezTo>
                  <a:cubicBezTo>
                    <a:pt x="302" y="92"/>
                    <a:pt x="302" y="92"/>
                    <a:pt x="302" y="92"/>
                  </a:cubicBezTo>
                  <a:cubicBezTo>
                    <a:pt x="302" y="232"/>
                    <a:pt x="302" y="232"/>
                    <a:pt x="302" y="232"/>
                  </a:cubicBezTo>
                  <a:cubicBezTo>
                    <a:pt x="317" y="234"/>
                    <a:pt x="331" y="238"/>
                    <a:pt x="344" y="243"/>
                  </a:cubicBezTo>
                  <a:close/>
                  <a:moveTo>
                    <a:pt x="87" y="324"/>
                  </a:moveTo>
                  <a:cubicBezTo>
                    <a:pt x="141" y="324"/>
                    <a:pt x="141" y="324"/>
                    <a:pt x="141" y="324"/>
                  </a:cubicBezTo>
                  <a:cubicBezTo>
                    <a:pt x="139" y="330"/>
                    <a:pt x="136" y="336"/>
                    <a:pt x="134" y="343"/>
                  </a:cubicBezTo>
                  <a:cubicBezTo>
                    <a:pt x="87" y="343"/>
                    <a:pt x="87" y="343"/>
                    <a:pt x="87" y="343"/>
                  </a:cubicBezTo>
                  <a:cubicBezTo>
                    <a:pt x="82" y="343"/>
                    <a:pt x="77" y="339"/>
                    <a:pt x="77" y="333"/>
                  </a:cubicBezTo>
                  <a:cubicBezTo>
                    <a:pt x="77" y="333"/>
                    <a:pt x="77" y="333"/>
                    <a:pt x="77" y="333"/>
                  </a:cubicBezTo>
                  <a:cubicBezTo>
                    <a:pt x="77" y="328"/>
                    <a:pt x="82" y="324"/>
                    <a:pt x="87" y="324"/>
                  </a:cubicBezTo>
                  <a:close/>
                  <a:moveTo>
                    <a:pt x="162" y="290"/>
                  </a:moveTo>
                  <a:cubicBezTo>
                    <a:pt x="87" y="290"/>
                    <a:pt x="87" y="290"/>
                    <a:pt x="87" y="290"/>
                  </a:cubicBezTo>
                  <a:cubicBezTo>
                    <a:pt x="87" y="290"/>
                    <a:pt x="87" y="290"/>
                    <a:pt x="87"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2" y="289"/>
                    <a:pt x="82" y="289"/>
                    <a:pt x="82" y="289"/>
                  </a:cubicBezTo>
                  <a:cubicBezTo>
                    <a:pt x="82" y="289"/>
                    <a:pt x="82" y="289"/>
                    <a:pt x="82" y="289"/>
                  </a:cubicBezTo>
                  <a:cubicBezTo>
                    <a:pt x="82" y="289"/>
                    <a:pt x="82" y="289"/>
                    <a:pt x="82" y="289"/>
                  </a:cubicBezTo>
                  <a:cubicBezTo>
                    <a:pt x="82" y="289"/>
                    <a:pt x="82" y="289"/>
                    <a:pt x="82" y="289"/>
                  </a:cubicBezTo>
                  <a:cubicBezTo>
                    <a:pt x="82" y="289"/>
                    <a:pt x="82" y="289"/>
                    <a:pt x="82" y="289"/>
                  </a:cubicBezTo>
                  <a:cubicBezTo>
                    <a:pt x="82" y="289"/>
                    <a:pt x="82" y="289"/>
                    <a:pt x="82" y="289"/>
                  </a:cubicBezTo>
                  <a:cubicBezTo>
                    <a:pt x="82" y="288"/>
                    <a:pt x="82" y="288"/>
                    <a:pt x="82" y="288"/>
                  </a:cubicBezTo>
                  <a:cubicBezTo>
                    <a:pt x="82" y="288"/>
                    <a:pt x="82" y="288"/>
                    <a:pt x="82" y="288"/>
                  </a:cubicBezTo>
                  <a:cubicBezTo>
                    <a:pt x="82" y="288"/>
                    <a:pt x="82" y="288"/>
                    <a:pt x="82" y="288"/>
                  </a:cubicBezTo>
                  <a:cubicBezTo>
                    <a:pt x="82" y="288"/>
                    <a:pt x="82" y="288"/>
                    <a:pt x="82"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7"/>
                    <a:pt x="81" y="287"/>
                    <a:pt x="81" y="287"/>
                  </a:cubicBezTo>
                  <a:cubicBezTo>
                    <a:pt x="81" y="287"/>
                    <a:pt x="81" y="287"/>
                    <a:pt x="81"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6"/>
                    <a:pt x="80" y="286"/>
                    <a:pt x="80" y="286"/>
                  </a:cubicBezTo>
                  <a:cubicBezTo>
                    <a:pt x="80" y="286"/>
                    <a:pt x="80" y="286"/>
                    <a:pt x="80"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5"/>
                    <a:pt x="79" y="285"/>
                    <a:pt x="79" y="285"/>
                  </a:cubicBezTo>
                  <a:cubicBezTo>
                    <a:pt x="79" y="285"/>
                    <a:pt x="79" y="285"/>
                    <a:pt x="79" y="285"/>
                  </a:cubicBezTo>
                  <a:cubicBezTo>
                    <a:pt x="79" y="285"/>
                    <a:pt x="79" y="285"/>
                    <a:pt x="79" y="285"/>
                  </a:cubicBezTo>
                  <a:cubicBezTo>
                    <a:pt x="79" y="285"/>
                    <a:pt x="79" y="285"/>
                    <a:pt x="79" y="285"/>
                  </a:cubicBezTo>
                  <a:cubicBezTo>
                    <a:pt x="79" y="285"/>
                    <a:pt x="79" y="285"/>
                    <a:pt x="79" y="285"/>
                  </a:cubicBezTo>
                  <a:cubicBezTo>
                    <a:pt x="79" y="285"/>
                    <a:pt x="79" y="285"/>
                    <a:pt x="79" y="285"/>
                  </a:cubicBezTo>
                  <a:cubicBezTo>
                    <a:pt x="78" y="285"/>
                    <a:pt x="78" y="285"/>
                    <a:pt x="78" y="285"/>
                  </a:cubicBezTo>
                  <a:cubicBezTo>
                    <a:pt x="78" y="285"/>
                    <a:pt x="78" y="285"/>
                    <a:pt x="78" y="285"/>
                  </a:cubicBezTo>
                  <a:cubicBezTo>
                    <a:pt x="78" y="285"/>
                    <a:pt x="78" y="285"/>
                    <a:pt x="78" y="285"/>
                  </a:cubicBezTo>
                  <a:cubicBezTo>
                    <a:pt x="78" y="285"/>
                    <a:pt x="78" y="285"/>
                    <a:pt x="78" y="285"/>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2"/>
                    <a:pt x="78" y="282"/>
                    <a:pt x="78" y="282"/>
                  </a:cubicBezTo>
                  <a:cubicBezTo>
                    <a:pt x="78" y="282"/>
                    <a:pt x="78" y="282"/>
                    <a:pt x="78" y="282"/>
                  </a:cubicBezTo>
                  <a:cubicBezTo>
                    <a:pt x="78" y="282"/>
                    <a:pt x="78" y="282"/>
                    <a:pt x="78" y="282"/>
                  </a:cubicBezTo>
                  <a:cubicBezTo>
                    <a:pt x="78" y="282"/>
                    <a:pt x="78" y="282"/>
                    <a:pt x="78" y="282"/>
                  </a:cubicBezTo>
                  <a:cubicBezTo>
                    <a:pt x="77" y="282"/>
                    <a:pt x="77" y="282"/>
                    <a:pt x="77" y="282"/>
                  </a:cubicBezTo>
                  <a:cubicBezTo>
                    <a:pt x="77" y="282"/>
                    <a:pt x="77" y="282"/>
                    <a:pt x="77" y="282"/>
                  </a:cubicBezTo>
                  <a:cubicBezTo>
                    <a:pt x="77" y="282"/>
                    <a:pt x="77" y="282"/>
                    <a:pt x="77" y="282"/>
                  </a:cubicBezTo>
                  <a:cubicBezTo>
                    <a:pt x="77" y="282"/>
                    <a:pt x="77" y="282"/>
                    <a:pt x="77" y="282"/>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79"/>
                    <a:pt x="77" y="279"/>
                    <a:pt x="77" y="279"/>
                  </a:cubicBezTo>
                  <a:cubicBezTo>
                    <a:pt x="77" y="279"/>
                    <a:pt x="77" y="279"/>
                    <a:pt x="77" y="279"/>
                  </a:cubicBezTo>
                  <a:cubicBezTo>
                    <a:pt x="77" y="279"/>
                    <a:pt x="77" y="279"/>
                    <a:pt x="77" y="279"/>
                  </a:cubicBezTo>
                  <a:cubicBezTo>
                    <a:pt x="77" y="279"/>
                    <a:pt x="77" y="279"/>
                    <a:pt x="77" y="279"/>
                  </a:cubicBezTo>
                  <a:cubicBezTo>
                    <a:pt x="78" y="279"/>
                    <a:pt x="78" y="279"/>
                    <a:pt x="78" y="279"/>
                  </a:cubicBezTo>
                  <a:cubicBezTo>
                    <a:pt x="78" y="279"/>
                    <a:pt x="78" y="279"/>
                    <a:pt x="78" y="279"/>
                  </a:cubicBezTo>
                  <a:cubicBezTo>
                    <a:pt x="78" y="279"/>
                    <a:pt x="78" y="279"/>
                    <a:pt x="78" y="279"/>
                  </a:cubicBezTo>
                  <a:cubicBezTo>
                    <a:pt x="78" y="279"/>
                    <a:pt x="78" y="279"/>
                    <a:pt x="78" y="279"/>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6"/>
                    <a:pt x="78" y="276"/>
                    <a:pt x="78" y="276"/>
                  </a:cubicBezTo>
                  <a:cubicBezTo>
                    <a:pt x="78" y="276"/>
                    <a:pt x="78" y="276"/>
                    <a:pt x="78" y="276"/>
                  </a:cubicBezTo>
                  <a:cubicBezTo>
                    <a:pt x="78" y="276"/>
                    <a:pt x="78" y="276"/>
                    <a:pt x="78" y="276"/>
                  </a:cubicBezTo>
                  <a:cubicBezTo>
                    <a:pt x="78" y="276"/>
                    <a:pt x="78" y="276"/>
                    <a:pt x="78" y="276"/>
                  </a:cubicBezTo>
                  <a:cubicBezTo>
                    <a:pt x="78" y="276"/>
                    <a:pt x="78" y="276"/>
                    <a:pt x="78" y="276"/>
                  </a:cubicBezTo>
                  <a:cubicBezTo>
                    <a:pt x="79" y="276"/>
                    <a:pt x="79" y="276"/>
                    <a:pt x="79" y="276"/>
                  </a:cubicBezTo>
                  <a:cubicBezTo>
                    <a:pt x="79" y="276"/>
                    <a:pt x="79" y="276"/>
                    <a:pt x="79" y="276"/>
                  </a:cubicBezTo>
                  <a:cubicBezTo>
                    <a:pt x="79" y="276"/>
                    <a:pt x="79" y="276"/>
                    <a:pt x="79" y="276"/>
                  </a:cubicBezTo>
                  <a:cubicBezTo>
                    <a:pt x="79" y="276"/>
                    <a:pt x="79" y="276"/>
                    <a:pt x="79" y="276"/>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80" y="275"/>
                    <a:pt x="80" y="275"/>
                    <a:pt x="80" y="275"/>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2" y="273"/>
                    <a:pt x="82" y="273"/>
                    <a:pt x="82" y="273"/>
                  </a:cubicBezTo>
                  <a:cubicBezTo>
                    <a:pt x="82" y="273"/>
                    <a:pt x="82" y="273"/>
                    <a:pt x="82" y="273"/>
                  </a:cubicBezTo>
                  <a:cubicBezTo>
                    <a:pt x="82" y="273"/>
                    <a:pt x="82" y="273"/>
                    <a:pt x="82" y="273"/>
                  </a:cubicBezTo>
                  <a:cubicBezTo>
                    <a:pt x="82" y="272"/>
                    <a:pt x="82" y="272"/>
                    <a:pt x="82" y="272"/>
                  </a:cubicBezTo>
                  <a:cubicBezTo>
                    <a:pt x="82" y="272"/>
                    <a:pt x="82" y="272"/>
                    <a:pt x="82" y="272"/>
                  </a:cubicBezTo>
                  <a:cubicBezTo>
                    <a:pt x="82" y="272"/>
                    <a:pt x="82" y="272"/>
                    <a:pt x="82" y="272"/>
                  </a:cubicBezTo>
                  <a:cubicBezTo>
                    <a:pt x="82" y="272"/>
                    <a:pt x="82" y="272"/>
                    <a:pt x="82" y="272"/>
                  </a:cubicBezTo>
                  <a:cubicBezTo>
                    <a:pt x="83" y="272"/>
                    <a:pt x="83" y="272"/>
                    <a:pt x="83" y="272"/>
                  </a:cubicBezTo>
                  <a:cubicBezTo>
                    <a:pt x="83" y="272"/>
                    <a:pt x="83" y="272"/>
                    <a:pt x="83" y="272"/>
                  </a:cubicBezTo>
                  <a:cubicBezTo>
                    <a:pt x="83" y="272"/>
                    <a:pt x="83" y="272"/>
                    <a:pt x="83" y="272"/>
                  </a:cubicBezTo>
                  <a:cubicBezTo>
                    <a:pt x="83" y="272"/>
                    <a:pt x="83" y="272"/>
                    <a:pt x="83" y="272"/>
                  </a:cubicBezTo>
                  <a:cubicBezTo>
                    <a:pt x="83" y="272"/>
                    <a:pt x="83" y="272"/>
                    <a:pt x="83" y="272"/>
                  </a:cubicBezTo>
                  <a:cubicBezTo>
                    <a:pt x="83" y="272"/>
                    <a:pt x="83" y="272"/>
                    <a:pt x="83" y="272"/>
                  </a:cubicBezTo>
                  <a:cubicBezTo>
                    <a:pt x="83" y="272"/>
                    <a:pt x="83" y="272"/>
                    <a:pt x="83" y="272"/>
                  </a:cubicBezTo>
                  <a:cubicBezTo>
                    <a:pt x="84" y="272"/>
                    <a:pt x="84" y="272"/>
                    <a:pt x="84" y="272"/>
                  </a:cubicBezTo>
                  <a:cubicBezTo>
                    <a:pt x="84" y="272"/>
                    <a:pt x="84" y="272"/>
                    <a:pt x="84" y="272"/>
                  </a:cubicBezTo>
                  <a:cubicBezTo>
                    <a:pt x="84" y="272"/>
                    <a:pt x="84" y="272"/>
                    <a:pt x="84" y="272"/>
                  </a:cubicBezTo>
                  <a:cubicBezTo>
                    <a:pt x="84" y="272"/>
                    <a:pt x="84" y="272"/>
                    <a:pt x="84" y="272"/>
                  </a:cubicBezTo>
                  <a:cubicBezTo>
                    <a:pt x="84" y="272"/>
                    <a:pt x="84" y="272"/>
                    <a:pt x="84" y="272"/>
                  </a:cubicBezTo>
                  <a:cubicBezTo>
                    <a:pt x="85" y="271"/>
                    <a:pt x="85" y="271"/>
                    <a:pt x="85" y="271"/>
                  </a:cubicBezTo>
                  <a:cubicBezTo>
                    <a:pt x="85" y="271"/>
                    <a:pt x="85" y="271"/>
                    <a:pt x="85" y="271"/>
                  </a:cubicBezTo>
                  <a:cubicBezTo>
                    <a:pt x="85" y="271"/>
                    <a:pt x="85" y="271"/>
                    <a:pt x="85" y="271"/>
                  </a:cubicBezTo>
                  <a:cubicBezTo>
                    <a:pt x="85" y="271"/>
                    <a:pt x="85" y="271"/>
                    <a:pt x="85" y="271"/>
                  </a:cubicBezTo>
                  <a:cubicBezTo>
                    <a:pt x="85" y="271"/>
                    <a:pt x="85" y="271"/>
                    <a:pt x="85" y="271"/>
                  </a:cubicBezTo>
                  <a:cubicBezTo>
                    <a:pt x="86" y="271"/>
                    <a:pt x="86" y="271"/>
                    <a:pt x="86" y="271"/>
                  </a:cubicBezTo>
                  <a:cubicBezTo>
                    <a:pt x="86" y="271"/>
                    <a:pt x="86" y="271"/>
                    <a:pt x="86" y="271"/>
                  </a:cubicBezTo>
                  <a:cubicBezTo>
                    <a:pt x="86" y="271"/>
                    <a:pt x="86" y="271"/>
                    <a:pt x="86" y="271"/>
                  </a:cubicBezTo>
                  <a:cubicBezTo>
                    <a:pt x="86" y="271"/>
                    <a:pt x="86" y="271"/>
                    <a:pt x="86" y="271"/>
                  </a:cubicBezTo>
                  <a:cubicBezTo>
                    <a:pt x="87" y="271"/>
                    <a:pt x="87" y="271"/>
                    <a:pt x="87" y="271"/>
                  </a:cubicBezTo>
                  <a:cubicBezTo>
                    <a:pt x="179" y="271"/>
                    <a:pt x="179" y="271"/>
                    <a:pt x="179" y="271"/>
                  </a:cubicBezTo>
                  <a:cubicBezTo>
                    <a:pt x="173" y="277"/>
                    <a:pt x="167" y="283"/>
                    <a:pt x="162" y="290"/>
                  </a:cubicBezTo>
                  <a:close/>
                  <a:moveTo>
                    <a:pt x="77" y="280"/>
                  </a:moveTo>
                  <a:cubicBezTo>
                    <a:pt x="77" y="280"/>
                    <a:pt x="77" y="280"/>
                    <a:pt x="77" y="280"/>
                  </a:cubicBezTo>
                  <a:close/>
                  <a:moveTo>
                    <a:pt x="87" y="218"/>
                  </a:moveTo>
                  <a:cubicBezTo>
                    <a:pt x="258" y="218"/>
                    <a:pt x="258" y="218"/>
                    <a:pt x="258" y="218"/>
                  </a:cubicBezTo>
                  <a:cubicBezTo>
                    <a:pt x="263" y="218"/>
                    <a:pt x="267" y="222"/>
                    <a:pt x="267" y="228"/>
                  </a:cubicBezTo>
                  <a:cubicBezTo>
                    <a:pt x="267" y="228"/>
                    <a:pt x="267" y="228"/>
                    <a:pt x="267" y="228"/>
                  </a:cubicBezTo>
                  <a:cubicBezTo>
                    <a:pt x="267" y="229"/>
                    <a:pt x="267" y="231"/>
                    <a:pt x="266" y="232"/>
                  </a:cubicBezTo>
                  <a:cubicBezTo>
                    <a:pt x="257" y="233"/>
                    <a:pt x="249" y="235"/>
                    <a:pt x="241" y="237"/>
                  </a:cubicBezTo>
                  <a:cubicBezTo>
                    <a:pt x="87" y="237"/>
                    <a:pt x="87" y="237"/>
                    <a:pt x="87" y="237"/>
                  </a:cubicBezTo>
                  <a:cubicBezTo>
                    <a:pt x="82" y="237"/>
                    <a:pt x="77" y="233"/>
                    <a:pt x="77" y="228"/>
                  </a:cubicBezTo>
                  <a:cubicBezTo>
                    <a:pt x="77" y="228"/>
                    <a:pt x="77" y="228"/>
                    <a:pt x="77" y="228"/>
                  </a:cubicBezTo>
                  <a:cubicBezTo>
                    <a:pt x="77" y="222"/>
                    <a:pt x="82" y="218"/>
                    <a:pt x="87" y="218"/>
                  </a:cubicBezTo>
                  <a:close/>
                  <a:moveTo>
                    <a:pt x="87" y="165"/>
                  </a:moveTo>
                  <a:cubicBezTo>
                    <a:pt x="258" y="165"/>
                    <a:pt x="258" y="165"/>
                    <a:pt x="258" y="165"/>
                  </a:cubicBezTo>
                  <a:cubicBezTo>
                    <a:pt x="263" y="165"/>
                    <a:pt x="267" y="170"/>
                    <a:pt x="267" y="175"/>
                  </a:cubicBezTo>
                  <a:cubicBezTo>
                    <a:pt x="267" y="175"/>
                    <a:pt x="267" y="175"/>
                    <a:pt x="267" y="175"/>
                  </a:cubicBezTo>
                  <a:cubicBezTo>
                    <a:pt x="267" y="180"/>
                    <a:pt x="263" y="184"/>
                    <a:pt x="258" y="184"/>
                  </a:cubicBezTo>
                  <a:cubicBezTo>
                    <a:pt x="87" y="184"/>
                    <a:pt x="87" y="184"/>
                    <a:pt x="87" y="184"/>
                  </a:cubicBezTo>
                  <a:cubicBezTo>
                    <a:pt x="82" y="184"/>
                    <a:pt x="77" y="180"/>
                    <a:pt x="77" y="175"/>
                  </a:cubicBezTo>
                  <a:cubicBezTo>
                    <a:pt x="77" y="175"/>
                    <a:pt x="77" y="175"/>
                    <a:pt x="77" y="175"/>
                  </a:cubicBezTo>
                  <a:cubicBezTo>
                    <a:pt x="77" y="170"/>
                    <a:pt x="82" y="165"/>
                    <a:pt x="87" y="165"/>
                  </a:cubicBezTo>
                  <a:close/>
                  <a:moveTo>
                    <a:pt x="87" y="115"/>
                  </a:moveTo>
                  <a:cubicBezTo>
                    <a:pt x="258" y="115"/>
                    <a:pt x="258" y="115"/>
                    <a:pt x="258" y="115"/>
                  </a:cubicBezTo>
                  <a:cubicBezTo>
                    <a:pt x="263" y="115"/>
                    <a:pt x="267" y="120"/>
                    <a:pt x="267" y="125"/>
                  </a:cubicBezTo>
                  <a:cubicBezTo>
                    <a:pt x="267" y="125"/>
                    <a:pt x="267" y="125"/>
                    <a:pt x="267" y="125"/>
                  </a:cubicBezTo>
                  <a:cubicBezTo>
                    <a:pt x="267" y="130"/>
                    <a:pt x="263" y="134"/>
                    <a:pt x="258" y="134"/>
                  </a:cubicBezTo>
                  <a:cubicBezTo>
                    <a:pt x="87" y="134"/>
                    <a:pt x="87" y="134"/>
                    <a:pt x="87" y="134"/>
                  </a:cubicBezTo>
                  <a:cubicBezTo>
                    <a:pt x="82" y="134"/>
                    <a:pt x="77" y="130"/>
                    <a:pt x="77" y="125"/>
                  </a:cubicBezTo>
                  <a:cubicBezTo>
                    <a:pt x="77" y="125"/>
                    <a:pt x="77" y="125"/>
                    <a:pt x="77" y="125"/>
                  </a:cubicBezTo>
                  <a:cubicBezTo>
                    <a:pt x="77" y="120"/>
                    <a:pt x="82" y="115"/>
                    <a:pt x="87" y="115"/>
                  </a:cubicBezTo>
                  <a:close/>
                  <a:moveTo>
                    <a:pt x="130" y="59"/>
                  </a:moveTo>
                  <a:cubicBezTo>
                    <a:pt x="130" y="33"/>
                    <a:pt x="130" y="33"/>
                    <a:pt x="130" y="33"/>
                  </a:cubicBezTo>
                  <a:cubicBezTo>
                    <a:pt x="130" y="31"/>
                    <a:pt x="131" y="29"/>
                    <a:pt x="132" y="28"/>
                  </a:cubicBezTo>
                  <a:cubicBezTo>
                    <a:pt x="132" y="28"/>
                    <a:pt x="132" y="28"/>
                    <a:pt x="132" y="28"/>
                  </a:cubicBezTo>
                  <a:cubicBezTo>
                    <a:pt x="134" y="27"/>
                    <a:pt x="136" y="26"/>
                    <a:pt x="138" y="26"/>
                  </a:cubicBezTo>
                  <a:cubicBezTo>
                    <a:pt x="206" y="26"/>
                    <a:pt x="206" y="26"/>
                    <a:pt x="206" y="26"/>
                  </a:cubicBezTo>
                  <a:cubicBezTo>
                    <a:pt x="208" y="26"/>
                    <a:pt x="211" y="27"/>
                    <a:pt x="212" y="28"/>
                  </a:cubicBezTo>
                  <a:cubicBezTo>
                    <a:pt x="212" y="28"/>
                    <a:pt x="212" y="28"/>
                    <a:pt x="212" y="28"/>
                  </a:cubicBezTo>
                  <a:cubicBezTo>
                    <a:pt x="214" y="29"/>
                    <a:pt x="215" y="31"/>
                    <a:pt x="215" y="33"/>
                  </a:cubicBezTo>
                  <a:cubicBezTo>
                    <a:pt x="215" y="59"/>
                    <a:pt x="215" y="59"/>
                    <a:pt x="215" y="59"/>
                  </a:cubicBezTo>
                  <a:lnTo>
                    <a:pt x="130" y="59"/>
                  </a:lnTo>
                  <a:close/>
                </a:path>
              </a:pathLst>
            </a:custGeom>
            <a:solidFill>
              <a:sysClr val="window" lastClr="FFFFFF">
                <a:lumMod val="95000"/>
              </a:sys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Calibri" panose="020F0502020204030204" pitchFamily="34" charset="0"/>
                  <a:ea typeface="+mn-ea"/>
                  <a:cs typeface="+mn-ea"/>
                </a:defRPr>
              </a:lvl1pPr>
              <a:lvl2pPr marL="457200" algn="l" defTabSz="914400" rtl="0" eaLnBrk="1" latinLnBrk="0" hangingPunct="1">
                <a:defRPr sz="1800" kern="1200">
                  <a:solidFill>
                    <a:sysClr val="windowText" lastClr="000000"/>
                  </a:solidFill>
                  <a:latin typeface="Calibri" panose="020F0502020204030204" pitchFamily="34" charset="0"/>
                  <a:ea typeface="+mn-ea"/>
                  <a:cs typeface="+mn-ea"/>
                </a:defRPr>
              </a:lvl2pPr>
              <a:lvl3pPr marL="914400" algn="l" defTabSz="914400" rtl="0" eaLnBrk="1" latinLnBrk="0" hangingPunct="1">
                <a:defRPr sz="1800" kern="1200">
                  <a:solidFill>
                    <a:sysClr val="windowText" lastClr="000000"/>
                  </a:solidFill>
                  <a:latin typeface="Calibri" panose="020F0502020204030204" pitchFamily="34" charset="0"/>
                  <a:ea typeface="+mn-ea"/>
                  <a:cs typeface="+mn-ea"/>
                </a:defRPr>
              </a:lvl3pPr>
              <a:lvl4pPr marL="1371600" algn="l" defTabSz="914400" rtl="0" eaLnBrk="1" latinLnBrk="0" hangingPunct="1">
                <a:defRPr sz="1800" kern="1200">
                  <a:solidFill>
                    <a:sysClr val="windowText" lastClr="000000"/>
                  </a:solidFill>
                  <a:latin typeface="Calibri" panose="020F0502020204030204" pitchFamily="34" charset="0"/>
                  <a:ea typeface="+mn-ea"/>
                  <a:cs typeface="+mn-ea"/>
                </a:defRPr>
              </a:lvl4pPr>
              <a:lvl5pPr marL="1828800" algn="l" defTabSz="914400" rtl="0" eaLnBrk="1" latinLnBrk="0" hangingPunct="1">
                <a:defRPr sz="1800" kern="1200">
                  <a:solidFill>
                    <a:sysClr val="windowText" lastClr="000000"/>
                  </a:solidFill>
                  <a:latin typeface="Calibri" panose="020F0502020204030204" pitchFamily="34" charset="0"/>
                  <a:ea typeface="+mn-ea"/>
                  <a:cs typeface="+mn-ea"/>
                </a:defRPr>
              </a:lvl5pPr>
              <a:lvl6pPr marL="2286000" algn="l" defTabSz="914400" rtl="0" eaLnBrk="1" latinLnBrk="0" hangingPunct="1">
                <a:defRPr sz="1800" kern="1200">
                  <a:solidFill>
                    <a:sysClr val="windowText" lastClr="000000"/>
                  </a:solidFill>
                  <a:latin typeface="Calibri" panose="020F0502020204030204" pitchFamily="34" charset="0"/>
                  <a:ea typeface="+mn-ea"/>
                  <a:cs typeface="+mn-ea"/>
                </a:defRPr>
              </a:lvl6pPr>
              <a:lvl7pPr marL="2743200" algn="l" defTabSz="914400" rtl="0" eaLnBrk="1" latinLnBrk="0" hangingPunct="1">
                <a:defRPr sz="1800" kern="1200">
                  <a:solidFill>
                    <a:sysClr val="windowText" lastClr="000000"/>
                  </a:solidFill>
                  <a:latin typeface="Calibri" panose="020F0502020204030204" pitchFamily="34" charset="0"/>
                  <a:ea typeface="+mn-ea"/>
                  <a:cs typeface="+mn-ea"/>
                </a:defRPr>
              </a:lvl7pPr>
              <a:lvl8pPr marL="3200400" algn="l" defTabSz="914400" rtl="0" eaLnBrk="1" latinLnBrk="0" hangingPunct="1">
                <a:defRPr sz="1800" kern="1200">
                  <a:solidFill>
                    <a:sysClr val="windowText" lastClr="000000"/>
                  </a:solidFill>
                  <a:latin typeface="Calibri" panose="020F0502020204030204" pitchFamily="34" charset="0"/>
                  <a:ea typeface="+mn-ea"/>
                  <a:cs typeface="+mn-ea"/>
                </a:defRPr>
              </a:lvl8pPr>
              <a:lvl9pPr marL="3657600" algn="l" defTabSz="914400" rtl="0" eaLnBrk="1" latinLnBrk="0" hangingPunct="1">
                <a:defRPr sz="1800" kern="1200">
                  <a:solidFill>
                    <a:sysClr val="windowText" lastClr="000000"/>
                  </a:solidFill>
                  <a:latin typeface="Calibri" panose="020F0502020204030204" pitchFamily="34" charset="0"/>
                  <a:ea typeface="+mn-ea"/>
                  <a:cs typeface="+mn-ea"/>
                </a:defRPr>
              </a:lvl9pPr>
            </a:lstStyle>
            <a:p>
              <a:endParaRPr lang="en-US">
                <a:solidFill>
                  <a:sysClr val="windowText" lastClr="000000">
                    <a:lumMod val="75000"/>
                    <a:lumOff val="25000"/>
                  </a:sysClr>
                </a:solidFill>
              </a:endParaRPr>
            </a:p>
          </p:txBody>
        </p:sp>
        <p:sp>
          <p:nvSpPr>
            <p:cNvPr id="35" name="Rectangle 58"/>
            <p:cNvSpPr>
              <a:spLocks noChangeArrowheads="1"/>
            </p:cNvSpPr>
            <p:nvPr/>
          </p:nvSpPr>
          <p:spPr bwMode="auto">
            <a:xfrm rot="2700000">
              <a:off x="2655457" y="2650490"/>
              <a:ext cx="631043" cy="631043"/>
            </a:xfrm>
            <a:prstGeom prst="rect">
              <a:avLst/>
            </a:prstGeom>
            <a:solidFill>
              <a:sysClr val="window" lastClr="FFFFFF"/>
            </a:soli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en-US" sz="1600" kern="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
          <p:nvSpPr>
            <p:cNvPr id="36" name="Rectangle 58"/>
            <p:cNvSpPr>
              <a:spLocks noChangeArrowheads="1"/>
            </p:cNvSpPr>
            <p:nvPr/>
          </p:nvSpPr>
          <p:spPr bwMode="auto">
            <a:xfrm rot="2700000">
              <a:off x="8987566" y="2650490"/>
              <a:ext cx="631043" cy="631043"/>
            </a:xfrm>
            <a:prstGeom prst="rect">
              <a:avLst/>
            </a:prstGeom>
            <a:solidFill>
              <a:sysClr val="window" lastClr="FFFFFF"/>
            </a:soli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en-US" sz="1600" kern="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xmlns="" val="497506653"/>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66065"/>
            <a:ext cx="412750" cy="592455"/>
          </a:xfrm>
          <a:prstGeom prst="rect">
            <a:avLst/>
          </a:prstGeom>
          <a:solidFill>
            <a:srgbClr val="66CCFF"/>
          </a:solidFill>
          <a:ln w="12700">
            <a:noFill/>
            <a:round/>
          </a:ln>
        </p:spPr>
        <p:txBody>
          <a:bodyPr rtlCol="0" anchor="ctr"/>
          <a:lstStyle/>
          <a:p>
            <a:pPr algn="ctr"/>
            <a:endParaRPr lang="zh-CN" altLang="en-US"/>
          </a:p>
        </p:txBody>
      </p:sp>
      <p:sp>
        <p:nvSpPr>
          <p:cNvPr id="4" name="矩形 3"/>
          <p:cNvSpPr/>
          <p:nvPr/>
        </p:nvSpPr>
        <p:spPr>
          <a:xfrm>
            <a:off x="487680" y="266065"/>
            <a:ext cx="104140" cy="592455"/>
          </a:xfrm>
          <a:prstGeom prst="rect">
            <a:avLst/>
          </a:prstGeom>
          <a:solidFill>
            <a:srgbClr val="66CCFF"/>
          </a:solidFill>
          <a:ln w="12700">
            <a:noFill/>
            <a:round/>
          </a:ln>
        </p:spPr>
        <p:txBody>
          <a:bodyPr rtlCol="0" anchor="ctr"/>
          <a:lstStyle/>
          <a:p>
            <a:pPr algn="ctr"/>
            <a:endParaRPr lang="zh-CN" altLang="en-US"/>
          </a:p>
        </p:txBody>
      </p:sp>
      <p:sp>
        <p:nvSpPr>
          <p:cNvPr id="5" name="文本框 4"/>
          <p:cNvSpPr txBox="1"/>
          <p:nvPr/>
        </p:nvSpPr>
        <p:spPr>
          <a:xfrm>
            <a:off x="831215" y="362585"/>
            <a:ext cx="9225915" cy="461665"/>
          </a:xfrm>
          <a:prstGeom prst="rect">
            <a:avLst/>
          </a:prstGeom>
          <a:noFill/>
        </p:spPr>
        <p:txBody>
          <a:bodyPr wrap="square" rtlCol="0">
            <a:spAutoFit/>
          </a:bodyPr>
          <a:lstStyle/>
          <a:p>
            <a:r>
              <a:rPr lang="en-US" altLang="zh-CN" sz="2000" b="1" dirty="0" smtClean="0">
                <a:solidFill>
                  <a:srgbClr val="FF0000"/>
                </a:solidFill>
              </a:rPr>
              <a:t>   </a:t>
            </a:r>
            <a:r>
              <a:rPr lang="en-US" altLang="zh-CN" sz="2400" b="1" dirty="0" smtClean="0">
                <a:solidFill>
                  <a:srgbClr val="FF0000"/>
                </a:solidFill>
              </a:rPr>
              <a:t>6  </a:t>
            </a:r>
            <a:r>
              <a:rPr lang="zh-CN" altLang="en-US" sz="2000" b="1" dirty="0" smtClean="0">
                <a:solidFill>
                  <a:srgbClr val="002060"/>
                </a:solidFill>
              </a:rPr>
              <a:t>集体</a:t>
            </a:r>
            <a:r>
              <a:rPr lang="zh-CN" altLang="en-US" sz="2000" b="1" dirty="0">
                <a:solidFill>
                  <a:srgbClr val="002060"/>
                </a:solidFill>
              </a:rPr>
              <a:t>建设用地使用权及其地上建筑物、构筑物所有权确权登记原则</a:t>
            </a:r>
          </a:p>
        </p:txBody>
      </p:sp>
      <p:cxnSp>
        <p:nvCxnSpPr>
          <p:cNvPr id="6" name="直接连接符 5"/>
          <p:cNvCxnSpPr/>
          <p:nvPr/>
        </p:nvCxnSpPr>
        <p:spPr>
          <a:xfrm>
            <a:off x="831215" y="858520"/>
            <a:ext cx="11360785"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474960" y="266065"/>
            <a:ext cx="1570990" cy="494665"/>
          </a:xfrm>
          <a:prstGeom prst="rect">
            <a:avLst/>
          </a:prstGeom>
          <a:effectLst>
            <a:outerShdw blurRad="63500" sx="102000" sy="102000" algn="ctr" rotWithShape="0">
              <a:prstClr val="black">
                <a:alpha val="40000"/>
              </a:prstClr>
            </a:outerShdw>
            <a:reflection blurRad="6350" stA="52000" endA="300" endPos="35000" dir="5400000" sy="-100000" algn="bl" rotWithShape="0"/>
          </a:effectLst>
        </p:spPr>
      </p:pic>
      <p:sp>
        <p:nvSpPr>
          <p:cNvPr id="20" name="Flowchart: Alternate Process 24"/>
          <p:cNvSpPr/>
          <p:nvPr/>
        </p:nvSpPr>
        <p:spPr>
          <a:xfrm rot="16200000">
            <a:off x="4072003" y="2128897"/>
            <a:ext cx="4583338" cy="3198462"/>
          </a:xfrm>
          <a:prstGeom prst="roundRect">
            <a:avLst>
              <a:gd name="adj" fmla="val 6205"/>
            </a:avLst>
          </a:prstGeom>
          <a:solidFill>
            <a:srgbClr val="0070C0"/>
          </a:solidFill>
          <a:ln>
            <a:solidFill>
              <a:srgbClr val="00B050"/>
            </a:solidFill>
          </a:ln>
          <a:effectLst>
            <a:outerShdw blurRad="101600" dist="76200" dir="2700000" algn="tl" rotWithShape="0">
              <a:prstClr val="black">
                <a:alpha val="30000"/>
              </a:prstClr>
            </a:outerShdw>
          </a:effectLst>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defTabSz="1374775"/>
            <a:endParaRPr lang="en-US" sz="2665" dirty="0">
              <a:solidFill>
                <a:srgbClr val="FFFFFF"/>
              </a:solidFill>
              <a:ea typeface="思源黑体 CN Regular" panose="020B0500000000000000" pitchFamily="34" charset="-122"/>
              <a:cs typeface="思源黑体 CN Regular" panose="020B0500000000000000" pitchFamily="34" charset="-122"/>
              <a:sym typeface="Arial" panose="020B0604020202020204" pitchFamily="34" charset="0"/>
            </a:endParaRPr>
          </a:p>
        </p:txBody>
      </p:sp>
      <p:sp>
        <p:nvSpPr>
          <p:cNvPr id="21" name="Flowchart: Alternate Process 24"/>
          <p:cNvSpPr/>
          <p:nvPr/>
        </p:nvSpPr>
        <p:spPr>
          <a:xfrm rot="16200000">
            <a:off x="177217" y="1729746"/>
            <a:ext cx="4591008" cy="3931866"/>
          </a:xfrm>
          <a:prstGeom prst="roundRect">
            <a:avLst>
              <a:gd name="adj" fmla="val 6205"/>
            </a:avLst>
          </a:prstGeom>
          <a:solidFill>
            <a:srgbClr val="0070C0"/>
          </a:solidFill>
          <a:ln>
            <a:noFill/>
          </a:ln>
          <a:effectLst>
            <a:outerShdw blurRad="101600" dist="76200" dir="2700000" algn="tl" rotWithShape="0">
              <a:schemeClr val="accent2">
                <a:lumMod val="60000"/>
                <a:lumOff val="40000"/>
                <a:alpha val="30000"/>
              </a:schemeClr>
            </a:outerShdw>
          </a:effectLst>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defTabSz="1374775"/>
            <a:endParaRPr lang="en-US" sz="2665" dirty="0">
              <a:solidFill>
                <a:srgbClr val="FFFFFF"/>
              </a:solidFill>
              <a:ea typeface="思源黑体 CN Regular" panose="020B0500000000000000" pitchFamily="34" charset="-122"/>
              <a:cs typeface="思源黑体 CN Regular" panose="020B0500000000000000" pitchFamily="34" charset="-122"/>
              <a:sym typeface="Arial" panose="020B0604020202020204" pitchFamily="34" charset="0"/>
            </a:endParaRPr>
          </a:p>
        </p:txBody>
      </p:sp>
      <p:sp>
        <p:nvSpPr>
          <p:cNvPr id="22" name="1"/>
          <p:cNvSpPr txBox="1">
            <a:spLocks noChangeArrowheads="1"/>
          </p:cNvSpPr>
          <p:nvPr/>
        </p:nvSpPr>
        <p:spPr bwMode="auto">
          <a:xfrm>
            <a:off x="5067299" y="1633129"/>
            <a:ext cx="2600325" cy="3323987"/>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ysClr val="windowText" lastClr="000000"/>
                </a:solidFill>
                <a:latin typeface="Arial" panose="020B0604020202020204" pitchFamily="34" charset="0"/>
                <a:ea typeface="微软雅黑" panose="020B0503020204020204" pitchFamily="34" charset="-122"/>
              </a:defRPr>
            </a:lvl1pPr>
            <a:lvl2pPr marL="742950" indent="-285750" defTabSz="1216025">
              <a:defRPr>
                <a:solidFill>
                  <a:sysClr val="windowText" lastClr="000000"/>
                </a:solidFill>
                <a:latin typeface="Arial" panose="020B0604020202020204" pitchFamily="34" charset="0"/>
                <a:ea typeface="微软雅黑" panose="020B0503020204020204" pitchFamily="34" charset="-122"/>
              </a:defRPr>
            </a:lvl2pPr>
            <a:lvl3pPr marL="1143000" indent="-228600" defTabSz="1216025">
              <a:defRPr>
                <a:solidFill>
                  <a:sysClr val="windowText" lastClr="000000"/>
                </a:solidFill>
                <a:latin typeface="Arial" panose="020B0604020202020204" pitchFamily="34" charset="0"/>
                <a:ea typeface="微软雅黑" panose="020B0503020204020204" pitchFamily="34" charset="-122"/>
              </a:defRPr>
            </a:lvl3pPr>
            <a:lvl4pPr marL="1600200" indent="-228600" defTabSz="1216025">
              <a:defRPr>
                <a:solidFill>
                  <a:sysClr val="windowText" lastClr="000000"/>
                </a:solidFill>
                <a:latin typeface="Arial" panose="020B0604020202020204" pitchFamily="34" charset="0"/>
                <a:ea typeface="微软雅黑" panose="020B0503020204020204" pitchFamily="34" charset="-122"/>
              </a:defRPr>
            </a:lvl4pPr>
            <a:lvl5pPr marL="2057400" indent="-228600" defTabSz="1216025">
              <a:defRPr>
                <a:solidFill>
                  <a:sysClr val="windowText" lastClr="000000"/>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微软雅黑" panose="020B0503020204020204" pitchFamily="34" charset="-122"/>
              </a:defRPr>
            </a:lvl9pPr>
          </a:lstStyle>
          <a:p>
            <a:pPr algn="ctr">
              <a:lnSpc>
                <a:spcPct val="150000"/>
              </a:lnSpc>
            </a:pPr>
            <a:r>
              <a:rPr lang="en-US" sz="1600" dirty="0" smtClean="0">
                <a:solidFill>
                  <a:schemeClr val="bg1"/>
                </a:solidFill>
              </a:rPr>
              <a:t>2.</a:t>
            </a:r>
            <a:r>
              <a:rPr lang="en-US" sz="1600" dirty="0" smtClean="0">
                <a:solidFill>
                  <a:srgbClr val="FF0000"/>
                </a:solidFill>
              </a:rPr>
              <a:t>1987</a:t>
            </a:r>
            <a:r>
              <a:rPr lang="zh-CN" altLang="en-US" sz="1600" dirty="0" smtClean="0">
                <a:solidFill>
                  <a:schemeClr val="bg1"/>
                </a:solidFill>
              </a:rPr>
              <a:t>年</a:t>
            </a:r>
            <a:r>
              <a:rPr lang="en-US" sz="1600" dirty="0" smtClean="0">
                <a:solidFill>
                  <a:schemeClr val="bg1"/>
                </a:solidFill>
              </a:rPr>
              <a:t>1</a:t>
            </a:r>
            <a:r>
              <a:rPr lang="zh-CN" altLang="en-US" sz="1600" dirty="0" smtClean="0">
                <a:solidFill>
                  <a:schemeClr val="bg1"/>
                </a:solidFill>
              </a:rPr>
              <a:t>月</a:t>
            </a:r>
            <a:r>
              <a:rPr lang="en-US" sz="1600" dirty="0" smtClean="0">
                <a:solidFill>
                  <a:schemeClr val="bg1"/>
                </a:solidFill>
              </a:rPr>
              <a:t>1</a:t>
            </a:r>
            <a:r>
              <a:rPr lang="zh-CN" altLang="en-US" sz="1600" dirty="0" smtClean="0">
                <a:solidFill>
                  <a:schemeClr val="bg1"/>
                </a:solidFill>
              </a:rPr>
              <a:t>日</a:t>
            </a:r>
            <a:r>
              <a:rPr lang="en-US" altLang="zh-CN" sz="1600" dirty="0" smtClean="0">
                <a:solidFill>
                  <a:schemeClr val="bg1"/>
                </a:solidFill>
              </a:rPr>
              <a:t>《</a:t>
            </a:r>
            <a:r>
              <a:rPr lang="zh-CN" altLang="en-US" sz="1600" dirty="0" smtClean="0">
                <a:solidFill>
                  <a:schemeClr val="bg1"/>
                </a:solidFill>
              </a:rPr>
              <a:t>中华人民共和国土地管理法</a:t>
            </a:r>
            <a:r>
              <a:rPr lang="en-US" altLang="zh-CN" sz="1600" dirty="0" smtClean="0">
                <a:solidFill>
                  <a:schemeClr val="bg1"/>
                </a:solidFill>
              </a:rPr>
              <a:t>》</a:t>
            </a:r>
            <a:r>
              <a:rPr lang="zh-CN" altLang="en-US" sz="1600" dirty="0" smtClean="0">
                <a:solidFill>
                  <a:schemeClr val="bg1"/>
                </a:solidFill>
              </a:rPr>
              <a:t>实施</a:t>
            </a:r>
            <a:r>
              <a:rPr lang="zh-CN" altLang="en-US" sz="1600" dirty="0" smtClean="0">
                <a:solidFill>
                  <a:srgbClr val="FF0000"/>
                </a:solidFill>
              </a:rPr>
              <a:t>后</a:t>
            </a:r>
            <a:r>
              <a:rPr lang="zh-CN" altLang="en-US" sz="1600" dirty="0" smtClean="0">
                <a:solidFill>
                  <a:schemeClr val="bg1"/>
                </a:solidFill>
              </a:rPr>
              <a:t>，乡（镇）村公益事业和公共设施用地、乡镇企业用地和其他经依法批准用于非住宅建设的集体土地，依据地级市或县（区）人民政府</a:t>
            </a:r>
            <a:r>
              <a:rPr lang="zh-CN" altLang="en-US" sz="1600" dirty="0" smtClean="0">
                <a:solidFill>
                  <a:srgbClr val="FF0000"/>
                </a:solidFill>
              </a:rPr>
              <a:t>批准文件</a:t>
            </a:r>
            <a:r>
              <a:rPr lang="zh-CN" altLang="en-US" sz="1600" dirty="0" smtClean="0">
                <a:solidFill>
                  <a:schemeClr val="bg1"/>
                </a:solidFill>
              </a:rPr>
              <a:t>，对使用单位的集体建设用地使用权予以确权登记。</a:t>
            </a:r>
            <a:endPar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endParaRPr>
          </a:p>
        </p:txBody>
      </p:sp>
      <p:sp>
        <p:nvSpPr>
          <p:cNvPr id="23" name="Flowchart: Alternate Process 24"/>
          <p:cNvSpPr/>
          <p:nvPr/>
        </p:nvSpPr>
        <p:spPr>
          <a:xfrm rot="16200000">
            <a:off x="7621591" y="2211385"/>
            <a:ext cx="4597402" cy="3038476"/>
          </a:xfrm>
          <a:prstGeom prst="roundRect">
            <a:avLst>
              <a:gd name="adj" fmla="val 6205"/>
            </a:avLst>
          </a:prstGeom>
          <a:solidFill>
            <a:srgbClr val="0070C0"/>
          </a:solidFill>
          <a:ln>
            <a:noFill/>
          </a:ln>
          <a:effectLst>
            <a:outerShdw blurRad="101600" dist="76200" dir="2700000" algn="tl" rotWithShape="0">
              <a:srgbClr val="00B050">
                <a:alpha val="30000"/>
              </a:srgbClr>
            </a:outerShdw>
          </a:effectLst>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defTabSz="1374775"/>
            <a:endParaRPr lang="en-US" sz="2665" dirty="0">
              <a:solidFill>
                <a:srgbClr val="FFFFFF"/>
              </a:solidFill>
              <a:ea typeface="思源黑体 CN Regular" panose="020B0500000000000000" pitchFamily="34" charset="-122"/>
              <a:cs typeface="思源黑体 CN Regular" panose="020B0500000000000000" pitchFamily="34" charset="-122"/>
              <a:sym typeface="Arial" panose="020B0604020202020204" pitchFamily="34" charset="0"/>
            </a:endParaRPr>
          </a:p>
        </p:txBody>
      </p:sp>
      <p:sp>
        <p:nvSpPr>
          <p:cNvPr id="24" name="Oval 94"/>
          <p:cNvSpPr>
            <a:spLocks noChangeAspect="1"/>
          </p:cNvSpPr>
          <p:nvPr/>
        </p:nvSpPr>
        <p:spPr>
          <a:xfrm>
            <a:off x="2129387" y="5755396"/>
            <a:ext cx="850599" cy="851309"/>
          </a:xfrm>
          <a:prstGeom prst="ellipse">
            <a:avLst/>
          </a:prstGeom>
          <a:solidFill>
            <a:srgbClr val="92D050"/>
          </a:solidFill>
          <a:ln w="19050">
            <a:noFill/>
          </a:ln>
          <a:effectLst>
            <a:outerShdw blurRad="101600" dist="76200" dir="2700000" algn="tl" rotWithShape="0">
              <a:prstClr val="black">
                <a:alpha val="30000"/>
              </a:prstClr>
            </a:outerShdw>
          </a:effectLst>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defTabSz="1374775"/>
            <a:endParaRPr lang="en-US" sz="2130" b="1" dirty="0">
              <a:solidFill>
                <a:srgbClr val="FFFFFF"/>
              </a:solidFill>
              <a:ea typeface="思源黑体 CN Regular" panose="020B0500000000000000" pitchFamily="34" charset="-122"/>
              <a:cs typeface="思源黑体 CN Regular" panose="020B0500000000000000" pitchFamily="34" charset="-122"/>
              <a:sym typeface="Arial" panose="020B0604020202020204" pitchFamily="34" charset="0"/>
            </a:endParaRPr>
          </a:p>
        </p:txBody>
      </p:sp>
      <p:sp>
        <p:nvSpPr>
          <p:cNvPr id="25" name="文本框 42"/>
          <p:cNvSpPr txBox="1"/>
          <p:nvPr/>
        </p:nvSpPr>
        <p:spPr>
          <a:xfrm>
            <a:off x="2380604" y="6056302"/>
            <a:ext cx="412292" cy="338554"/>
          </a:xfrm>
          <a:prstGeom prst="rect">
            <a:avLst/>
          </a:prstGeom>
          <a:noFill/>
        </p:spPr>
        <p:txBody>
          <a:bodyPr wrap="none" rtlCol="0">
            <a:spAutoFit/>
          </a:bodyPr>
          <a:lstStyle/>
          <a:p>
            <a:pPr algn="ctr" defTabSz="1218565"/>
            <a:r>
              <a:rPr lang="en-US" altLang="zh-CN" sz="1600" dirty="0">
                <a:solidFill>
                  <a:srgbClr val="002060"/>
                </a:solidFill>
                <a:ea typeface="思源黑体 CN Regular" panose="020B0500000000000000" pitchFamily="34" charset="-122"/>
                <a:cs typeface="思源黑体 CN Regular" panose="020B0500000000000000" pitchFamily="34" charset="-122"/>
                <a:sym typeface="Arial" panose="020B0604020202020204" pitchFamily="34" charset="0"/>
              </a:rPr>
              <a:t>01</a:t>
            </a:r>
            <a:endParaRPr lang="zh-CN" altLang="en-US" sz="1600" dirty="0">
              <a:solidFill>
                <a:srgbClr val="002060"/>
              </a:solidFill>
              <a:ea typeface="思源黑体 CN Regular" panose="020B0500000000000000" pitchFamily="34" charset="-122"/>
              <a:cs typeface="思源黑体 CN Regular" panose="020B0500000000000000" pitchFamily="34" charset="-122"/>
              <a:sym typeface="Arial" panose="020B0604020202020204" pitchFamily="34" charset="0"/>
            </a:endParaRPr>
          </a:p>
        </p:txBody>
      </p:sp>
      <p:sp>
        <p:nvSpPr>
          <p:cNvPr id="26" name="Oval 110"/>
          <p:cNvSpPr>
            <a:spLocks noChangeAspect="1"/>
          </p:cNvSpPr>
          <p:nvPr/>
        </p:nvSpPr>
        <p:spPr>
          <a:xfrm>
            <a:off x="6006087" y="5764921"/>
            <a:ext cx="870963" cy="851309"/>
          </a:xfrm>
          <a:prstGeom prst="ellipse">
            <a:avLst/>
          </a:prstGeom>
          <a:solidFill>
            <a:srgbClr val="92D050"/>
          </a:solidFill>
          <a:ln w="19050">
            <a:noFill/>
          </a:ln>
          <a:effectLst>
            <a:outerShdw blurRad="101600" dist="76200" dir="2700000" algn="tl" rotWithShape="0">
              <a:prstClr val="black">
                <a:alpha val="30000"/>
              </a:prstClr>
            </a:outerShdw>
          </a:effectLst>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defTabSz="1374775"/>
            <a:endParaRPr lang="en-US" sz="2130" b="1" dirty="0">
              <a:solidFill>
                <a:srgbClr val="FFFFFF"/>
              </a:solidFill>
              <a:ea typeface="思源黑体 CN Regular" panose="020B0500000000000000" pitchFamily="34" charset="-122"/>
              <a:cs typeface="思源黑体 CN Regular" panose="020B0500000000000000" pitchFamily="34" charset="-122"/>
              <a:sym typeface="Arial" panose="020B0604020202020204" pitchFamily="34" charset="0"/>
            </a:endParaRPr>
          </a:p>
        </p:txBody>
      </p:sp>
      <p:sp>
        <p:nvSpPr>
          <p:cNvPr id="27" name="文本框 42"/>
          <p:cNvSpPr txBox="1"/>
          <p:nvPr/>
        </p:nvSpPr>
        <p:spPr>
          <a:xfrm>
            <a:off x="6253818" y="6022080"/>
            <a:ext cx="422163" cy="338554"/>
          </a:xfrm>
          <a:prstGeom prst="rect">
            <a:avLst/>
          </a:prstGeom>
          <a:noFill/>
        </p:spPr>
        <p:txBody>
          <a:bodyPr wrap="square" rtlCol="0">
            <a:spAutoFit/>
          </a:bodyPr>
          <a:lstStyle/>
          <a:p>
            <a:pPr algn="ctr" defTabSz="1218565"/>
            <a:r>
              <a:rPr lang="en-US" altLang="zh-CN" sz="1600" dirty="0">
                <a:solidFill>
                  <a:srgbClr val="002060"/>
                </a:solidFill>
                <a:ea typeface="思源黑体 CN Regular" panose="020B0500000000000000" pitchFamily="34" charset="-122"/>
                <a:cs typeface="思源黑体 CN Regular" panose="020B0500000000000000" pitchFamily="34" charset="-122"/>
                <a:sym typeface="Arial" panose="020B0604020202020204" pitchFamily="34" charset="0"/>
              </a:rPr>
              <a:t>02</a:t>
            </a:r>
            <a:endParaRPr lang="zh-CN" altLang="en-US" sz="1600" dirty="0">
              <a:solidFill>
                <a:srgbClr val="002060"/>
              </a:solidFill>
              <a:ea typeface="思源黑体 CN Regular" panose="020B0500000000000000" pitchFamily="34" charset="-122"/>
              <a:cs typeface="思源黑体 CN Regular" panose="020B0500000000000000" pitchFamily="34" charset="-122"/>
              <a:sym typeface="Arial" panose="020B0604020202020204" pitchFamily="34" charset="0"/>
            </a:endParaRPr>
          </a:p>
        </p:txBody>
      </p:sp>
      <p:sp>
        <p:nvSpPr>
          <p:cNvPr id="28" name="Oval 128"/>
          <p:cNvSpPr>
            <a:spLocks noChangeAspect="1"/>
          </p:cNvSpPr>
          <p:nvPr/>
        </p:nvSpPr>
        <p:spPr>
          <a:xfrm>
            <a:off x="9564047" y="5793496"/>
            <a:ext cx="850599" cy="851309"/>
          </a:xfrm>
          <a:prstGeom prst="ellipse">
            <a:avLst/>
          </a:prstGeom>
          <a:solidFill>
            <a:srgbClr val="92D050"/>
          </a:solidFill>
          <a:ln w="19050">
            <a:noFill/>
          </a:ln>
          <a:effectLst>
            <a:outerShdw blurRad="101600" dist="76200" dir="2700000" algn="tl" rotWithShape="0">
              <a:prstClr val="black">
                <a:alpha val="30000"/>
              </a:prstClr>
            </a:outerShdw>
          </a:effectLst>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defTabSz="1374775"/>
            <a:endParaRPr lang="en-US" sz="2130" b="1" dirty="0">
              <a:solidFill>
                <a:srgbClr val="FFFFFF"/>
              </a:solidFill>
              <a:ea typeface="思源黑体 CN Regular" panose="020B0500000000000000" pitchFamily="34" charset="-122"/>
              <a:cs typeface="思源黑体 CN Regular" panose="020B0500000000000000" pitchFamily="34" charset="-122"/>
              <a:sym typeface="Arial" panose="020B0604020202020204" pitchFamily="34" charset="0"/>
            </a:endParaRPr>
          </a:p>
        </p:txBody>
      </p:sp>
      <p:sp>
        <p:nvSpPr>
          <p:cNvPr id="29" name="文本框 42"/>
          <p:cNvSpPr txBox="1"/>
          <p:nvPr/>
        </p:nvSpPr>
        <p:spPr>
          <a:xfrm>
            <a:off x="9838160" y="6078484"/>
            <a:ext cx="412292" cy="338554"/>
          </a:xfrm>
          <a:prstGeom prst="rect">
            <a:avLst/>
          </a:prstGeom>
          <a:noFill/>
        </p:spPr>
        <p:txBody>
          <a:bodyPr wrap="none" rtlCol="0">
            <a:spAutoFit/>
          </a:bodyPr>
          <a:lstStyle/>
          <a:p>
            <a:pPr algn="ctr" defTabSz="1218565"/>
            <a:r>
              <a:rPr lang="en-US" altLang="zh-CN" sz="1600" dirty="0">
                <a:solidFill>
                  <a:srgbClr val="002060"/>
                </a:solidFill>
                <a:ea typeface="思源黑体 CN Regular" panose="020B0500000000000000" pitchFamily="34" charset="-122"/>
                <a:cs typeface="思源黑体 CN Regular" panose="020B0500000000000000" pitchFamily="34" charset="-122"/>
                <a:sym typeface="Arial" panose="020B0604020202020204" pitchFamily="34" charset="0"/>
              </a:rPr>
              <a:t>03</a:t>
            </a:r>
            <a:endParaRPr lang="zh-CN" altLang="en-US" sz="1600" dirty="0">
              <a:solidFill>
                <a:srgbClr val="002060"/>
              </a:solidFill>
              <a:ea typeface="思源黑体 CN Regular" panose="020B0500000000000000" pitchFamily="34" charset="-122"/>
              <a:cs typeface="思源黑体 CN Regular" panose="020B0500000000000000" pitchFamily="34" charset="-122"/>
              <a:sym typeface="Arial" panose="020B0604020202020204" pitchFamily="34" charset="0"/>
            </a:endParaRPr>
          </a:p>
        </p:txBody>
      </p:sp>
      <p:sp>
        <p:nvSpPr>
          <p:cNvPr id="34" name="1"/>
          <p:cNvSpPr txBox="1">
            <a:spLocks noChangeArrowheads="1"/>
          </p:cNvSpPr>
          <p:nvPr/>
        </p:nvSpPr>
        <p:spPr bwMode="auto">
          <a:xfrm>
            <a:off x="8629650" y="1680753"/>
            <a:ext cx="2705099" cy="4315861"/>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ysClr val="windowText" lastClr="000000"/>
                </a:solidFill>
                <a:latin typeface="Arial" panose="020B0604020202020204" pitchFamily="34" charset="0"/>
                <a:ea typeface="微软雅黑" panose="020B0503020204020204" pitchFamily="34" charset="-122"/>
              </a:defRPr>
            </a:lvl1pPr>
            <a:lvl2pPr marL="742950" indent="-285750" defTabSz="1216025">
              <a:defRPr>
                <a:solidFill>
                  <a:sysClr val="windowText" lastClr="000000"/>
                </a:solidFill>
                <a:latin typeface="Arial" panose="020B0604020202020204" pitchFamily="34" charset="0"/>
                <a:ea typeface="微软雅黑" panose="020B0503020204020204" pitchFamily="34" charset="-122"/>
              </a:defRPr>
            </a:lvl2pPr>
            <a:lvl3pPr marL="1143000" indent="-228600" defTabSz="1216025">
              <a:defRPr>
                <a:solidFill>
                  <a:sysClr val="windowText" lastClr="000000"/>
                </a:solidFill>
                <a:latin typeface="Arial" panose="020B0604020202020204" pitchFamily="34" charset="0"/>
                <a:ea typeface="微软雅黑" panose="020B0503020204020204" pitchFamily="34" charset="-122"/>
              </a:defRPr>
            </a:lvl3pPr>
            <a:lvl4pPr marL="1600200" indent="-228600" defTabSz="1216025">
              <a:defRPr>
                <a:solidFill>
                  <a:sysClr val="windowText" lastClr="000000"/>
                </a:solidFill>
                <a:latin typeface="Arial" panose="020B0604020202020204" pitchFamily="34" charset="0"/>
                <a:ea typeface="微软雅黑" panose="020B0503020204020204" pitchFamily="34" charset="-122"/>
              </a:defRPr>
            </a:lvl4pPr>
            <a:lvl5pPr marL="2057400" indent="-228600" defTabSz="1216025">
              <a:defRPr>
                <a:solidFill>
                  <a:sysClr val="windowText" lastClr="000000"/>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微软雅黑" panose="020B0503020204020204" pitchFamily="34" charset="-122"/>
              </a:defRPr>
            </a:lvl9pPr>
          </a:lstStyle>
          <a:p>
            <a:pPr algn="ctr">
              <a:lnSpc>
                <a:spcPct val="150000"/>
              </a:lnSpc>
            </a:pPr>
            <a:r>
              <a:rPr lang="en-US" sz="1400" dirty="0" smtClean="0"/>
              <a:t> </a:t>
            </a:r>
            <a:r>
              <a:rPr lang="en-US" sz="1600" dirty="0" smtClean="0">
                <a:solidFill>
                  <a:schemeClr val="bg1"/>
                </a:solidFill>
              </a:rPr>
              <a:t>3.</a:t>
            </a:r>
            <a:r>
              <a:rPr lang="zh-CN" altLang="en-US" sz="1600" dirty="0" smtClean="0">
                <a:solidFill>
                  <a:schemeClr val="bg1"/>
                </a:solidFill>
              </a:rPr>
              <a:t>对于</a:t>
            </a:r>
            <a:r>
              <a:rPr lang="zh-CN" altLang="en-US" sz="1600" dirty="0" smtClean="0">
                <a:solidFill>
                  <a:srgbClr val="FF0000"/>
                </a:solidFill>
              </a:rPr>
              <a:t>没有权属来源材料</a:t>
            </a:r>
            <a:r>
              <a:rPr lang="zh-CN" altLang="en-US" sz="1600" dirty="0" smtClean="0">
                <a:solidFill>
                  <a:schemeClr val="bg1"/>
                </a:solidFill>
              </a:rPr>
              <a:t>的集体建设用地，应查明土地历史使用情况和现状，认定属于</a:t>
            </a:r>
            <a:r>
              <a:rPr lang="zh-CN" altLang="en-US" sz="1600" dirty="0" smtClean="0">
                <a:solidFill>
                  <a:srgbClr val="FF0000"/>
                </a:solidFill>
              </a:rPr>
              <a:t>合法使用</a:t>
            </a:r>
            <a:r>
              <a:rPr lang="zh-CN" altLang="en-US" sz="1600" dirty="0" smtClean="0">
                <a:solidFill>
                  <a:schemeClr val="bg1"/>
                </a:solidFill>
              </a:rPr>
              <a:t>且使用至今无争议的，不涉及压占基本农田保护区、林地和生态保护红线，经所在村集体经济组织或村民委员会同意</a:t>
            </a:r>
            <a:r>
              <a:rPr lang="zh-CN" altLang="en-US" sz="1600" dirty="0" smtClean="0">
                <a:solidFill>
                  <a:srgbClr val="FF0000"/>
                </a:solidFill>
              </a:rPr>
              <a:t>出具证明</a:t>
            </a:r>
            <a:r>
              <a:rPr lang="zh-CN" altLang="en-US" sz="1600" dirty="0" smtClean="0">
                <a:solidFill>
                  <a:schemeClr val="bg1"/>
                </a:solidFill>
              </a:rPr>
              <a:t>并公告</a:t>
            </a:r>
            <a:r>
              <a:rPr lang="en-US" sz="1600" dirty="0" smtClean="0">
                <a:solidFill>
                  <a:schemeClr val="bg1"/>
                </a:solidFill>
              </a:rPr>
              <a:t>30</a:t>
            </a:r>
            <a:r>
              <a:rPr lang="zh-CN" altLang="en-US" sz="1600" dirty="0" smtClean="0">
                <a:solidFill>
                  <a:schemeClr val="bg1"/>
                </a:solidFill>
              </a:rPr>
              <a:t>天无异议，由镇（街道）人民政府（办事处）审核，报区人民政府批准后，予以确权登记。</a:t>
            </a:r>
          </a:p>
          <a:p>
            <a:pPr algn="ctr">
              <a:lnSpc>
                <a:spcPct val="150000"/>
              </a:lnSpc>
            </a:pPr>
            <a:endParaRPr lang="zh-CN" altLang="en-US" sz="1300" dirty="0">
              <a:solidFill>
                <a:sysClr val="window" lastClr="FFFFFF"/>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endParaRPr>
          </a:p>
        </p:txBody>
      </p:sp>
      <p:sp>
        <p:nvSpPr>
          <p:cNvPr id="36" name="1"/>
          <p:cNvSpPr txBox="1">
            <a:spLocks noChangeArrowheads="1"/>
          </p:cNvSpPr>
          <p:nvPr/>
        </p:nvSpPr>
        <p:spPr bwMode="auto">
          <a:xfrm>
            <a:off x="685800" y="1528354"/>
            <a:ext cx="3657600" cy="4062651"/>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ysClr val="windowText" lastClr="000000"/>
                </a:solidFill>
                <a:latin typeface="Arial" panose="020B0604020202020204" pitchFamily="34" charset="0"/>
                <a:ea typeface="微软雅黑" panose="020B0503020204020204" pitchFamily="34" charset="-122"/>
              </a:defRPr>
            </a:lvl1pPr>
            <a:lvl2pPr marL="742950" indent="-285750" defTabSz="1216025">
              <a:defRPr>
                <a:solidFill>
                  <a:sysClr val="windowText" lastClr="000000"/>
                </a:solidFill>
                <a:latin typeface="Arial" panose="020B0604020202020204" pitchFamily="34" charset="0"/>
                <a:ea typeface="微软雅黑" panose="020B0503020204020204" pitchFamily="34" charset="-122"/>
              </a:defRPr>
            </a:lvl2pPr>
            <a:lvl3pPr marL="1143000" indent="-228600" defTabSz="1216025">
              <a:defRPr>
                <a:solidFill>
                  <a:sysClr val="windowText" lastClr="000000"/>
                </a:solidFill>
                <a:latin typeface="Arial" panose="020B0604020202020204" pitchFamily="34" charset="0"/>
                <a:ea typeface="微软雅黑" panose="020B0503020204020204" pitchFamily="34" charset="-122"/>
              </a:defRPr>
            </a:lvl3pPr>
            <a:lvl4pPr marL="1600200" indent="-228600" defTabSz="1216025">
              <a:defRPr>
                <a:solidFill>
                  <a:sysClr val="windowText" lastClr="000000"/>
                </a:solidFill>
                <a:latin typeface="Arial" panose="020B0604020202020204" pitchFamily="34" charset="0"/>
                <a:ea typeface="微软雅黑" panose="020B0503020204020204" pitchFamily="34" charset="-122"/>
              </a:defRPr>
            </a:lvl4pPr>
            <a:lvl5pPr marL="2057400" indent="-228600" defTabSz="1216025">
              <a:defRPr>
                <a:solidFill>
                  <a:sysClr val="windowText" lastClr="000000"/>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微软雅黑" panose="020B0503020204020204" pitchFamily="34" charset="-122"/>
              </a:defRPr>
            </a:lvl9pPr>
          </a:lstStyle>
          <a:p>
            <a:pPr algn="ctr">
              <a:lnSpc>
                <a:spcPct val="150000"/>
              </a:lnSpc>
            </a:pPr>
            <a:r>
              <a:rPr lang="en-US" sz="1600" dirty="0" smtClean="0">
                <a:solidFill>
                  <a:schemeClr val="bg1"/>
                </a:solidFill>
              </a:rPr>
              <a:t>1.</a:t>
            </a:r>
            <a:r>
              <a:rPr lang="en-US" sz="1600" dirty="0" smtClean="0">
                <a:solidFill>
                  <a:srgbClr val="FF0000"/>
                </a:solidFill>
              </a:rPr>
              <a:t>1987</a:t>
            </a:r>
            <a:r>
              <a:rPr lang="zh-CN" altLang="en-US" sz="1600" dirty="0" smtClean="0">
                <a:solidFill>
                  <a:schemeClr val="bg1"/>
                </a:solidFill>
              </a:rPr>
              <a:t>年</a:t>
            </a:r>
            <a:r>
              <a:rPr lang="en-US" sz="1600" dirty="0" smtClean="0">
                <a:solidFill>
                  <a:schemeClr val="bg1"/>
                </a:solidFill>
              </a:rPr>
              <a:t>1</a:t>
            </a:r>
            <a:r>
              <a:rPr lang="zh-CN" altLang="en-US" sz="1600" dirty="0" smtClean="0">
                <a:solidFill>
                  <a:schemeClr val="bg1"/>
                </a:solidFill>
              </a:rPr>
              <a:t>月</a:t>
            </a:r>
            <a:r>
              <a:rPr lang="en-US" sz="1600" dirty="0" smtClean="0">
                <a:solidFill>
                  <a:schemeClr val="bg1"/>
                </a:solidFill>
              </a:rPr>
              <a:t>1</a:t>
            </a:r>
            <a:r>
              <a:rPr lang="zh-CN" altLang="en-US" sz="1600" dirty="0" smtClean="0">
                <a:solidFill>
                  <a:schemeClr val="bg1"/>
                </a:solidFill>
              </a:rPr>
              <a:t>日</a:t>
            </a:r>
            <a:r>
              <a:rPr lang="en-US" altLang="zh-CN" sz="1600" dirty="0" smtClean="0">
                <a:solidFill>
                  <a:schemeClr val="bg1"/>
                </a:solidFill>
              </a:rPr>
              <a:t>《</a:t>
            </a:r>
            <a:r>
              <a:rPr lang="zh-CN" altLang="en-US" sz="1600" dirty="0" smtClean="0">
                <a:solidFill>
                  <a:schemeClr val="bg1"/>
                </a:solidFill>
              </a:rPr>
              <a:t>中华人民共和国土地管理法</a:t>
            </a:r>
            <a:r>
              <a:rPr lang="en-US" altLang="zh-CN" sz="1600" dirty="0" smtClean="0">
                <a:solidFill>
                  <a:schemeClr val="bg1"/>
                </a:solidFill>
              </a:rPr>
              <a:t>》</a:t>
            </a:r>
            <a:r>
              <a:rPr lang="zh-CN" altLang="en-US" sz="1600" dirty="0" smtClean="0">
                <a:solidFill>
                  <a:schemeClr val="bg1"/>
                </a:solidFill>
              </a:rPr>
              <a:t>实施前，使用集体土地兴办乡（镇）村</a:t>
            </a:r>
            <a:r>
              <a:rPr lang="zh-CN" altLang="en-US" sz="1600" dirty="0" smtClean="0">
                <a:solidFill>
                  <a:srgbClr val="FF0000"/>
                </a:solidFill>
              </a:rPr>
              <a:t>公益事业和公共设施</a:t>
            </a:r>
            <a:r>
              <a:rPr lang="zh-CN" altLang="en-US" sz="1600" dirty="0" smtClean="0">
                <a:solidFill>
                  <a:schemeClr val="bg1"/>
                </a:solidFill>
              </a:rPr>
              <a:t>，经所在镇（街道）人民政府（办事处）审核后，可依法对集体建设用地使用权予以确权登记。乡镇企业用地和其他经依法批准用于</a:t>
            </a:r>
            <a:r>
              <a:rPr lang="zh-CN" altLang="en-US" sz="1600" dirty="0" smtClean="0">
                <a:solidFill>
                  <a:srgbClr val="FF0000"/>
                </a:solidFill>
              </a:rPr>
              <a:t>非住宅建设的集体土地</a:t>
            </a:r>
            <a:r>
              <a:rPr lang="zh-CN" altLang="en-US" sz="1600" dirty="0" smtClean="0">
                <a:solidFill>
                  <a:schemeClr val="bg1"/>
                </a:solidFill>
              </a:rPr>
              <a:t>，至今仍继续使用的，经所在村集体经济组织或村民委员会同意</a:t>
            </a:r>
            <a:r>
              <a:rPr lang="zh-CN" altLang="en-US" sz="1600" dirty="0" smtClean="0">
                <a:solidFill>
                  <a:srgbClr val="FF0000"/>
                </a:solidFill>
              </a:rPr>
              <a:t>出具证明</a:t>
            </a:r>
            <a:r>
              <a:rPr lang="zh-CN" altLang="en-US" sz="1600" dirty="0" smtClean="0">
                <a:solidFill>
                  <a:schemeClr val="bg1"/>
                </a:solidFill>
              </a:rPr>
              <a:t>，报镇（街道）人民政府（办事处）审核后，依法对使用单位的集体建设用地使用权予以确权登记</a:t>
            </a:r>
            <a:r>
              <a:rPr lang="zh-CN" altLang="en-US" sz="1600" dirty="0" smtClean="0">
                <a:solidFill>
                  <a:schemeClr val="bg1"/>
                </a:solidFill>
              </a:rPr>
              <a:t>。</a:t>
            </a:r>
            <a:endPar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endParaRPr>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500"/>
                                        <p:tgtEl>
                                          <p:spTgt spid="2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heckerboard(across)">
                                      <p:cBhvr>
                                        <p:cTn id="10" dur="500"/>
                                        <p:tgtEl>
                                          <p:spTgt spid="21"/>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checkerboard(across)">
                                      <p:cBhvr>
                                        <p:cTn id="13" dur="500"/>
                                        <p:tgtEl>
                                          <p:spTgt spid="22"/>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checkerboard(across)">
                                      <p:cBhvr>
                                        <p:cTn id="16" dur="500"/>
                                        <p:tgtEl>
                                          <p:spTgt spid="23"/>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checkerboard(across)">
                                      <p:cBhvr>
                                        <p:cTn id="19" dur="500"/>
                                        <p:tgtEl>
                                          <p:spTgt spid="24"/>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checkerboard(across)">
                                      <p:cBhvr>
                                        <p:cTn id="22" dur="500"/>
                                        <p:tgtEl>
                                          <p:spTgt spid="25"/>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checkerboard(across)">
                                      <p:cBhvr>
                                        <p:cTn id="25" dur="500"/>
                                        <p:tgtEl>
                                          <p:spTgt spid="26"/>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checkerboard(across)">
                                      <p:cBhvr>
                                        <p:cTn id="28" dur="500"/>
                                        <p:tgtEl>
                                          <p:spTgt spid="27"/>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checkerboard(across)">
                                      <p:cBhvr>
                                        <p:cTn id="31" dur="500"/>
                                        <p:tgtEl>
                                          <p:spTgt spid="28"/>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checkerboard(across)">
                                      <p:cBhvr>
                                        <p:cTn id="34" dur="500"/>
                                        <p:tgtEl>
                                          <p:spTgt spid="29"/>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checkerboard(across)">
                                      <p:cBhvr>
                                        <p:cTn id="37" dur="500"/>
                                        <p:tgtEl>
                                          <p:spTgt spid="34"/>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checkerboard(across)">
                                      <p:cBhvr>
                                        <p:cTn id="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1" grpId="0" bldLvl="0" animBg="1"/>
      <p:bldP spid="22" grpId="0"/>
      <p:bldP spid="23" grpId="0" bldLvl="0" animBg="1"/>
      <p:bldP spid="24" grpId="0" bldLvl="0" animBg="1"/>
      <p:bldP spid="25" grpId="0"/>
      <p:bldP spid="26" grpId="0" bldLvl="0" animBg="1"/>
      <p:bldP spid="27" grpId="0"/>
      <p:bldP spid="28" grpId="0" bldLvl="0" animBg="1"/>
      <p:bldP spid="29" grpId="0"/>
      <p:bldP spid="34"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îṣļîḑé-Freeform 5">
            <a:extLst>
              <a:ext uri="{FF2B5EF4-FFF2-40B4-BE49-F238E27FC236}">
                <a16:creationId xmlns:a16="http://schemas.microsoft.com/office/drawing/2014/main" xmlns="" id="{776F51A7-F5ED-497A-9969-63958028D8B1}"/>
              </a:ext>
            </a:extLst>
          </p:cNvPr>
          <p:cNvSpPr>
            <a:spLocks/>
          </p:cNvSpPr>
          <p:nvPr/>
        </p:nvSpPr>
        <p:spPr bwMode="auto">
          <a:xfrm>
            <a:off x="4689447" y="3239627"/>
            <a:ext cx="473564" cy="1390116"/>
          </a:xfrm>
          <a:custGeom>
            <a:avLst/>
            <a:gdLst>
              <a:gd name="T0" fmla="*/ 492 w 492"/>
              <a:gd name="T1" fmla="*/ 994 h 994"/>
              <a:gd name="T2" fmla="*/ 0 w 492"/>
              <a:gd name="T3" fmla="*/ 872 h 994"/>
              <a:gd name="T4" fmla="*/ 0 w 492"/>
              <a:gd name="T5" fmla="*/ 122 h 994"/>
              <a:gd name="T6" fmla="*/ 492 w 492"/>
              <a:gd name="T7" fmla="*/ 0 h 994"/>
              <a:gd name="T8" fmla="*/ 492 w 492"/>
              <a:gd name="T9" fmla="*/ 994 h 994"/>
            </a:gdLst>
            <a:ahLst/>
            <a:cxnLst>
              <a:cxn ang="0">
                <a:pos x="T0" y="T1"/>
              </a:cxn>
              <a:cxn ang="0">
                <a:pos x="T2" y="T3"/>
              </a:cxn>
              <a:cxn ang="0">
                <a:pos x="T4" y="T5"/>
              </a:cxn>
              <a:cxn ang="0">
                <a:pos x="T6" y="T7"/>
              </a:cxn>
              <a:cxn ang="0">
                <a:pos x="T8" y="T9"/>
              </a:cxn>
            </a:cxnLst>
            <a:rect l="0" t="0" r="r" b="b"/>
            <a:pathLst>
              <a:path w="492" h="994">
                <a:moveTo>
                  <a:pt x="492" y="994"/>
                </a:moveTo>
                <a:lnTo>
                  <a:pt x="0" y="872"/>
                </a:lnTo>
                <a:lnTo>
                  <a:pt x="0" y="122"/>
                </a:lnTo>
                <a:lnTo>
                  <a:pt x="492" y="0"/>
                </a:lnTo>
                <a:lnTo>
                  <a:pt x="492" y="994"/>
                </a:lnTo>
                <a:close/>
              </a:path>
            </a:pathLst>
          </a:custGeom>
          <a:solidFill>
            <a:schemeClr val="tx1">
              <a:lumMod val="60000"/>
              <a:lumOff val="40000"/>
            </a:schemeClr>
          </a:solidFill>
          <a:ln w="38100">
            <a:solidFill>
              <a:schemeClr val="bg1"/>
            </a:solidFill>
            <a:round/>
            <a:headEnd/>
            <a:tailEnd/>
          </a:ln>
        </p:spPr>
        <p:txBody>
          <a:bodyPr anchor="ctr"/>
          <a:lstStyle/>
          <a:p>
            <a:pPr algn="ctr"/>
            <a:endParaRPr sz="2400"/>
          </a:p>
        </p:txBody>
      </p:sp>
      <p:sp>
        <p:nvSpPr>
          <p:cNvPr id="36" name="îṣļîḑé-文本框 50">
            <a:extLst>
              <a:ext uri="{FF2B5EF4-FFF2-40B4-BE49-F238E27FC236}">
                <a16:creationId xmlns:a16="http://schemas.microsoft.com/office/drawing/2014/main" xmlns="" id="{E123BF6C-8C0F-4B6A-ADA9-74BF0A56EEA9}"/>
              </a:ext>
            </a:extLst>
          </p:cNvPr>
          <p:cNvSpPr txBox="1"/>
          <p:nvPr/>
        </p:nvSpPr>
        <p:spPr>
          <a:xfrm>
            <a:off x="4583101" y="3273755"/>
            <a:ext cx="590183" cy="923331"/>
          </a:xfrm>
          <a:prstGeom prst="rect">
            <a:avLst/>
          </a:prstGeom>
          <a:noFill/>
        </p:spPr>
        <p:txBody>
          <a:bodyPr vert="eaVert" wrap="none">
            <a:normAutofit/>
          </a:bodyPr>
          <a:lstStyle/>
          <a:p>
            <a:endParaRPr lang="zh-CN" altLang="en-US" sz="2400" dirty="0">
              <a:solidFill>
                <a:schemeClr val="bg1"/>
              </a:solidFill>
            </a:endParaRPr>
          </a:p>
        </p:txBody>
      </p:sp>
      <p:cxnSp>
        <p:nvCxnSpPr>
          <p:cNvPr id="3" name="îṣļîḑé-Straight Connector 2">
            <a:extLst>
              <a:ext uri="{FF2B5EF4-FFF2-40B4-BE49-F238E27FC236}">
                <a16:creationId xmlns:a16="http://schemas.microsoft.com/office/drawing/2014/main" xmlns="" id="{5CED57A5-BC92-4339-B7A8-17659B5883C6}"/>
              </a:ext>
            </a:extLst>
          </p:cNvPr>
          <p:cNvCxnSpPr>
            <a:cxnSpLocks/>
          </p:cNvCxnSpPr>
          <p:nvPr/>
        </p:nvCxnSpPr>
        <p:spPr>
          <a:xfrm flipV="1">
            <a:off x="6619756" y="1123951"/>
            <a:ext cx="0" cy="4992687"/>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 name="îṣļîḑé-Straight Connector 4">
            <a:extLst>
              <a:ext uri="{FF2B5EF4-FFF2-40B4-BE49-F238E27FC236}">
                <a16:creationId xmlns:a16="http://schemas.microsoft.com/office/drawing/2014/main" xmlns="" id="{9879AEC8-5116-4364-80F7-BC0BEFEAFA53}"/>
              </a:ext>
            </a:extLst>
          </p:cNvPr>
          <p:cNvCxnSpPr>
            <a:cxnSpLocks/>
          </p:cNvCxnSpPr>
          <p:nvPr/>
        </p:nvCxnSpPr>
        <p:spPr>
          <a:xfrm>
            <a:off x="5143759" y="3901299"/>
            <a:ext cx="1465723"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29" name="组合 28">
            <a:extLst>
              <a:ext uri="{FF2B5EF4-FFF2-40B4-BE49-F238E27FC236}">
                <a16:creationId xmlns:a16="http://schemas.microsoft.com/office/drawing/2014/main" xmlns="" id="{BCC3CE42-E51D-4637-9ACE-1D1D9D3AFE89}"/>
              </a:ext>
            </a:extLst>
          </p:cNvPr>
          <p:cNvGrpSpPr/>
          <p:nvPr/>
        </p:nvGrpSpPr>
        <p:grpSpPr>
          <a:xfrm>
            <a:off x="6265672" y="1554200"/>
            <a:ext cx="648072" cy="648072"/>
            <a:chOff x="6559351" y="2249137"/>
            <a:chExt cx="648072" cy="648072"/>
          </a:xfrm>
        </p:grpSpPr>
        <p:sp>
          <p:nvSpPr>
            <p:cNvPr id="33" name="îṣļîḑé-Oval 32">
              <a:extLst>
                <a:ext uri="{FF2B5EF4-FFF2-40B4-BE49-F238E27FC236}">
                  <a16:creationId xmlns:a16="http://schemas.microsoft.com/office/drawing/2014/main" xmlns="" id="{AC2A98F9-C190-408B-9DB5-9F7CFD80C259}"/>
                </a:ext>
              </a:extLst>
            </p:cNvPr>
            <p:cNvSpPr/>
            <p:nvPr/>
          </p:nvSpPr>
          <p:spPr>
            <a:xfrm>
              <a:off x="6559351" y="2249137"/>
              <a:ext cx="648072" cy="648072"/>
            </a:xfrm>
            <a:prstGeom prst="ellipse">
              <a:avLst/>
            </a:prstGeom>
            <a:solidFill>
              <a:srgbClr val="99CCF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34" name="îṣļîḑé-AutoShape 75">
              <a:extLst>
                <a:ext uri="{FF2B5EF4-FFF2-40B4-BE49-F238E27FC236}">
                  <a16:creationId xmlns:a16="http://schemas.microsoft.com/office/drawing/2014/main" xmlns="" id="{CE22E997-775F-4045-83F6-D8ACF6F21E8F}"/>
                </a:ext>
              </a:extLst>
            </p:cNvPr>
            <p:cNvSpPr>
              <a:spLocks/>
            </p:cNvSpPr>
            <p:nvPr/>
          </p:nvSpPr>
          <p:spPr bwMode="auto">
            <a:xfrm>
              <a:off x="6693241" y="2390028"/>
              <a:ext cx="380293" cy="366291"/>
            </a:xfrm>
            <a:custGeom>
              <a:avLst/>
              <a:gdLst>
                <a:gd name="connsiteX0" fmla="*/ 0 w 582235"/>
                <a:gd name="connsiteY0" fmla="*/ 404481 h 606722"/>
                <a:gd name="connsiteX1" fmla="*/ 101261 w 582235"/>
                <a:gd name="connsiteY1" fmla="*/ 404481 h 606722"/>
                <a:gd name="connsiteX2" fmla="*/ 101261 w 582235"/>
                <a:gd name="connsiteY2" fmla="*/ 606722 h 606722"/>
                <a:gd name="connsiteX3" fmla="*/ 0 w 582235"/>
                <a:gd name="connsiteY3" fmla="*/ 606722 h 606722"/>
                <a:gd name="connsiteX4" fmla="*/ 151927 w 582235"/>
                <a:gd name="connsiteY4" fmla="*/ 328623 h 606722"/>
                <a:gd name="connsiteX5" fmla="*/ 253188 w 582235"/>
                <a:gd name="connsiteY5" fmla="*/ 328623 h 606722"/>
                <a:gd name="connsiteX6" fmla="*/ 253188 w 582235"/>
                <a:gd name="connsiteY6" fmla="*/ 606722 h 606722"/>
                <a:gd name="connsiteX7" fmla="*/ 151927 w 582235"/>
                <a:gd name="connsiteY7" fmla="*/ 606722 h 606722"/>
                <a:gd name="connsiteX8" fmla="*/ 303855 w 582235"/>
                <a:gd name="connsiteY8" fmla="*/ 252766 h 606722"/>
                <a:gd name="connsiteX9" fmla="*/ 405046 w 582235"/>
                <a:gd name="connsiteY9" fmla="*/ 252766 h 606722"/>
                <a:gd name="connsiteX10" fmla="*/ 405046 w 582235"/>
                <a:gd name="connsiteY10" fmla="*/ 606722 h 606722"/>
                <a:gd name="connsiteX11" fmla="*/ 303855 w 582235"/>
                <a:gd name="connsiteY11" fmla="*/ 606722 h 606722"/>
                <a:gd name="connsiteX12" fmla="*/ 455711 w 582235"/>
                <a:gd name="connsiteY12" fmla="*/ 202241 h 606722"/>
                <a:gd name="connsiteX13" fmla="*/ 556972 w 582235"/>
                <a:gd name="connsiteY13" fmla="*/ 202241 h 606722"/>
                <a:gd name="connsiteX14" fmla="*/ 556972 w 582235"/>
                <a:gd name="connsiteY14" fmla="*/ 606722 h 606722"/>
                <a:gd name="connsiteX15" fmla="*/ 455711 w 582235"/>
                <a:gd name="connsiteY15" fmla="*/ 606722 h 606722"/>
                <a:gd name="connsiteX16" fmla="*/ 455697 w 582235"/>
                <a:gd name="connsiteY16" fmla="*/ 0 h 606722"/>
                <a:gd name="connsiteX17" fmla="*/ 556785 w 582235"/>
                <a:gd name="connsiteY17" fmla="*/ 0 h 606722"/>
                <a:gd name="connsiteX18" fmla="*/ 556874 w 582235"/>
                <a:gd name="connsiteY18" fmla="*/ 0 h 606722"/>
                <a:gd name="connsiteX19" fmla="*/ 556963 w 582235"/>
                <a:gd name="connsiteY19" fmla="*/ 0 h 606722"/>
                <a:gd name="connsiteX20" fmla="*/ 557675 w 582235"/>
                <a:gd name="connsiteY20" fmla="*/ 0 h 606722"/>
                <a:gd name="connsiteX21" fmla="*/ 559366 w 582235"/>
                <a:gd name="connsiteY21" fmla="*/ 89 h 606722"/>
                <a:gd name="connsiteX22" fmla="*/ 560611 w 582235"/>
                <a:gd name="connsiteY22" fmla="*/ 267 h 606722"/>
                <a:gd name="connsiteX23" fmla="*/ 561857 w 582235"/>
                <a:gd name="connsiteY23" fmla="*/ 444 h 606722"/>
                <a:gd name="connsiteX24" fmla="*/ 563192 w 582235"/>
                <a:gd name="connsiteY24" fmla="*/ 800 h 606722"/>
                <a:gd name="connsiteX25" fmla="*/ 564171 w 582235"/>
                <a:gd name="connsiteY25" fmla="*/ 1067 h 606722"/>
                <a:gd name="connsiteX26" fmla="*/ 565506 w 582235"/>
                <a:gd name="connsiteY26" fmla="*/ 1511 h 606722"/>
                <a:gd name="connsiteX27" fmla="*/ 566574 w 582235"/>
                <a:gd name="connsiteY27" fmla="*/ 1867 h 606722"/>
                <a:gd name="connsiteX28" fmla="*/ 567730 w 582235"/>
                <a:gd name="connsiteY28" fmla="*/ 2400 h 606722"/>
                <a:gd name="connsiteX29" fmla="*/ 568798 w 582235"/>
                <a:gd name="connsiteY29" fmla="*/ 2933 h 606722"/>
                <a:gd name="connsiteX30" fmla="*/ 569777 w 582235"/>
                <a:gd name="connsiteY30" fmla="*/ 3467 h 606722"/>
                <a:gd name="connsiteX31" fmla="*/ 570934 w 582235"/>
                <a:gd name="connsiteY31" fmla="*/ 4178 h 606722"/>
                <a:gd name="connsiteX32" fmla="*/ 571824 w 582235"/>
                <a:gd name="connsiteY32" fmla="*/ 4800 h 606722"/>
                <a:gd name="connsiteX33" fmla="*/ 572891 w 582235"/>
                <a:gd name="connsiteY33" fmla="*/ 5689 h 606722"/>
                <a:gd name="connsiteX34" fmla="*/ 573781 w 582235"/>
                <a:gd name="connsiteY34" fmla="*/ 6489 h 606722"/>
                <a:gd name="connsiteX35" fmla="*/ 574760 w 582235"/>
                <a:gd name="connsiteY35" fmla="*/ 7289 h 606722"/>
                <a:gd name="connsiteX36" fmla="*/ 575917 w 582235"/>
                <a:gd name="connsiteY36" fmla="*/ 8533 h 606722"/>
                <a:gd name="connsiteX37" fmla="*/ 576451 w 582235"/>
                <a:gd name="connsiteY37" fmla="*/ 9066 h 606722"/>
                <a:gd name="connsiteX38" fmla="*/ 576451 w 582235"/>
                <a:gd name="connsiteY38" fmla="*/ 9155 h 606722"/>
                <a:gd name="connsiteX39" fmla="*/ 577964 w 582235"/>
                <a:gd name="connsiteY39" fmla="*/ 11200 h 606722"/>
                <a:gd name="connsiteX40" fmla="*/ 578053 w 582235"/>
                <a:gd name="connsiteY40" fmla="*/ 11289 h 606722"/>
                <a:gd name="connsiteX41" fmla="*/ 579209 w 582235"/>
                <a:gd name="connsiteY41" fmla="*/ 13244 h 606722"/>
                <a:gd name="connsiteX42" fmla="*/ 579743 w 582235"/>
                <a:gd name="connsiteY42" fmla="*/ 14222 h 606722"/>
                <a:gd name="connsiteX43" fmla="*/ 580277 w 582235"/>
                <a:gd name="connsiteY43" fmla="*/ 15555 h 606722"/>
                <a:gd name="connsiteX44" fmla="*/ 580722 w 582235"/>
                <a:gd name="connsiteY44" fmla="*/ 16711 h 606722"/>
                <a:gd name="connsiteX45" fmla="*/ 581167 w 582235"/>
                <a:gd name="connsiteY45" fmla="*/ 17866 h 606722"/>
                <a:gd name="connsiteX46" fmla="*/ 581523 w 582235"/>
                <a:gd name="connsiteY46" fmla="*/ 19199 h 606722"/>
                <a:gd name="connsiteX47" fmla="*/ 581790 w 582235"/>
                <a:gd name="connsiteY47" fmla="*/ 20266 h 606722"/>
                <a:gd name="connsiteX48" fmla="*/ 582146 w 582235"/>
                <a:gd name="connsiteY48" fmla="*/ 22488 h 606722"/>
                <a:gd name="connsiteX49" fmla="*/ 582146 w 582235"/>
                <a:gd name="connsiteY49" fmla="*/ 22666 h 606722"/>
                <a:gd name="connsiteX50" fmla="*/ 582235 w 582235"/>
                <a:gd name="connsiteY50" fmla="*/ 25244 h 606722"/>
                <a:gd name="connsiteX51" fmla="*/ 582235 w 582235"/>
                <a:gd name="connsiteY51" fmla="*/ 126396 h 606722"/>
                <a:gd name="connsiteX52" fmla="*/ 556963 w 582235"/>
                <a:gd name="connsiteY52" fmla="*/ 151728 h 606722"/>
                <a:gd name="connsiteX53" fmla="*/ 531691 w 582235"/>
                <a:gd name="connsiteY53" fmla="*/ 126396 h 606722"/>
                <a:gd name="connsiteX54" fmla="*/ 531691 w 582235"/>
                <a:gd name="connsiteY54" fmla="*/ 79286 h 606722"/>
                <a:gd name="connsiteX55" fmla="*/ 421260 w 582235"/>
                <a:gd name="connsiteY55" fmla="*/ 171106 h 606722"/>
                <a:gd name="connsiteX56" fmla="*/ 385666 w 582235"/>
                <a:gd name="connsiteY56" fmla="*/ 167906 h 606722"/>
                <a:gd name="connsiteX57" fmla="*/ 388869 w 582235"/>
                <a:gd name="connsiteY57" fmla="*/ 132262 h 606722"/>
                <a:gd name="connsiteX58" fmla="*/ 487020 w 582235"/>
                <a:gd name="connsiteY58" fmla="*/ 50576 h 606722"/>
                <a:gd name="connsiteX59" fmla="*/ 455697 w 582235"/>
                <a:gd name="connsiteY59" fmla="*/ 50576 h 606722"/>
                <a:gd name="connsiteX60" fmla="*/ 430425 w 582235"/>
                <a:gd name="connsiteY60" fmla="*/ 25244 h 606722"/>
                <a:gd name="connsiteX61" fmla="*/ 455697 w 582235"/>
                <a:gd name="connsiteY6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82235" h="606722">
                  <a:moveTo>
                    <a:pt x="0" y="404481"/>
                  </a:moveTo>
                  <a:lnTo>
                    <a:pt x="101261" y="404481"/>
                  </a:lnTo>
                  <a:lnTo>
                    <a:pt x="101261" y="606722"/>
                  </a:lnTo>
                  <a:lnTo>
                    <a:pt x="0" y="606722"/>
                  </a:lnTo>
                  <a:close/>
                  <a:moveTo>
                    <a:pt x="151927" y="328623"/>
                  </a:moveTo>
                  <a:lnTo>
                    <a:pt x="253188" y="328623"/>
                  </a:lnTo>
                  <a:lnTo>
                    <a:pt x="253188" y="606722"/>
                  </a:lnTo>
                  <a:lnTo>
                    <a:pt x="151927" y="606722"/>
                  </a:lnTo>
                  <a:close/>
                  <a:moveTo>
                    <a:pt x="303855" y="252766"/>
                  </a:moveTo>
                  <a:lnTo>
                    <a:pt x="405046" y="252766"/>
                  </a:lnTo>
                  <a:lnTo>
                    <a:pt x="405046" y="606722"/>
                  </a:lnTo>
                  <a:lnTo>
                    <a:pt x="303855" y="606722"/>
                  </a:lnTo>
                  <a:close/>
                  <a:moveTo>
                    <a:pt x="455711" y="202241"/>
                  </a:moveTo>
                  <a:lnTo>
                    <a:pt x="556972" y="202241"/>
                  </a:lnTo>
                  <a:lnTo>
                    <a:pt x="556972" y="606722"/>
                  </a:lnTo>
                  <a:lnTo>
                    <a:pt x="455711" y="606722"/>
                  </a:lnTo>
                  <a:close/>
                  <a:moveTo>
                    <a:pt x="455697" y="0"/>
                  </a:moveTo>
                  <a:lnTo>
                    <a:pt x="556785" y="0"/>
                  </a:lnTo>
                  <a:lnTo>
                    <a:pt x="556874" y="0"/>
                  </a:lnTo>
                  <a:lnTo>
                    <a:pt x="556963" y="0"/>
                  </a:lnTo>
                  <a:cubicBezTo>
                    <a:pt x="557230" y="0"/>
                    <a:pt x="557408" y="0"/>
                    <a:pt x="557675" y="0"/>
                  </a:cubicBezTo>
                  <a:cubicBezTo>
                    <a:pt x="558298" y="89"/>
                    <a:pt x="558832" y="89"/>
                    <a:pt x="559366" y="89"/>
                  </a:cubicBezTo>
                  <a:cubicBezTo>
                    <a:pt x="559811" y="178"/>
                    <a:pt x="560256" y="267"/>
                    <a:pt x="560611" y="267"/>
                  </a:cubicBezTo>
                  <a:cubicBezTo>
                    <a:pt x="561056" y="356"/>
                    <a:pt x="561412" y="444"/>
                    <a:pt x="561857" y="444"/>
                  </a:cubicBezTo>
                  <a:cubicBezTo>
                    <a:pt x="562302" y="533"/>
                    <a:pt x="562747" y="711"/>
                    <a:pt x="563192" y="800"/>
                  </a:cubicBezTo>
                  <a:cubicBezTo>
                    <a:pt x="563548" y="889"/>
                    <a:pt x="563904" y="978"/>
                    <a:pt x="564171" y="1067"/>
                  </a:cubicBezTo>
                  <a:cubicBezTo>
                    <a:pt x="564616" y="1156"/>
                    <a:pt x="565061" y="1333"/>
                    <a:pt x="565506" y="1511"/>
                  </a:cubicBezTo>
                  <a:cubicBezTo>
                    <a:pt x="565862" y="1600"/>
                    <a:pt x="566218" y="1778"/>
                    <a:pt x="566574" y="1867"/>
                  </a:cubicBezTo>
                  <a:cubicBezTo>
                    <a:pt x="566929" y="2044"/>
                    <a:pt x="567285" y="2222"/>
                    <a:pt x="567730" y="2400"/>
                  </a:cubicBezTo>
                  <a:cubicBezTo>
                    <a:pt x="568086" y="2578"/>
                    <a:pt x="568442" y="2755"/>
                    <a:pt x="568798" y="2933"/>
                  </a:cubicBezTo>
                  <a:cubicBezTo>
                    <a:pt x="569154" y="3111"/>
                    <a:pt x="569421" y="3289"/>
                    <a:pt x="569777" y="3467"/>
                  </a:cubicBezTo>
                  <a:cubicBezTo>
                    <a:pt x="570133" y="3733"/>
                    <a:pt x="570578" y="4000"/>
                    <a:pt x="570934" y="4178"/>
                  </a:cubicBezTo>
                  <a:cubicBezTo>
                    <a:pt x="571201" y="4444"/>
                    <a:pt x="571557" y="4622"/>
                    <a:pt x="571824" y="4800"/>
                  </a:cubicBezTo>
                  <a:cubicBezTo>
                    <a:pt x="572180" y="5155"/>
                    <a:pt x="572536" y="5422"/>
                    <a:pt x="572891" y="5689"/>
                  </a:cubicBezTo>
                  <a:cubicBezTo>
                    <a:pt x="573247" y="5955"/>
                    <a:pt x="573514" y="6222"/>
                    <a:pt x="573781" y="6489"/>
                  </a:cubicBezTo>
                  <a:cubicBezTo>
                    <a:pt x="574137" y="6755"/>
                    <a:pt x="574493" y="7022"/>
                    <a:pt x="574760" y="7289"/>
                  </a:cubicBezTo>
                  <a:cubicBezTo>
                    <a:pt x="575205" y="7733"/>
                    <a:pt x="575561" y="8178"/>
                    <a:pt x="575917" y="8533"/>
                  </a:cubicBezTo>
                  <a:cubicBezTo>
                    <a:pt x="576095" y="8711"/>
                    <a:pt x="576273" y="8889"/>
                    <a:pt x="576451" y="9066"/>
                  </a:cubicBezTo>
                  <a:cubicBezTo>
                    <a:pt x="576451" y="9155"/>
                    <a:pt x="576451" y="9155"/>
                    <a:pt x="576451" y="9155"/>
                  </a:cubicBezTo>
                  <a:cubicBezTo>
                    <a:pt x="576985" y="9777"/>
                    <a:pt x="577519" y="10489"/>
                    <a:pt x="577964" y="11200"/>
                  </a:cubicBezTo>
                  <a:cubicBezTo>
                    <a:pt x="577964" y="11200"/>
                    <a:pt x="578053" y="11289"/>
                    <a:pt x="578053" y="11289"/>
                  </a:cubicBezTo>
                  <a:cubicBezTo>
                    <a:pt x="578498" y="12000"/>
                    <a:pt x="578854" y="12622"/>
                    <a:pt x="579209" y="13244"/>
                  </a:cubicBezTo>
                  <a:cubicBezTo>
                    <a:pt x="579387" y="13600"/>
                    <a:pt x="579565" y="13955"/>
                    <a:pt x="579743" y="14222"/>
                  </a:cubicBezTo>
                  <a:cubicBezTo>
                    <a:pt x="579921" y="14666"/>
                    <a:pt x="580099" y="15111"/>
                    <a:pt x="580277" y="15555"/>
                  </a:cubicBezTo>
                  <a:cubicBezTo>
                    <a:pt x="580455" y="15911"/>
                    <a:pt x="580633" y="16266"/>
                    <a:pt x="580722" y="16711"/>
                  </a:cubicBezTo>
                  <a:cubicBezTo>
                    <a:pt x="580900" y="17066"/>
                    <a:pt x="581078" y="17422"/>
                    <a:pt x="581167" y="17866"/>
                  </a:cubicBezTo>
                  <a:cubicBezTo>
                    <a:pt x="581256" y="18311"/>
                    <a:pt x="581434" y="18755"/>
                    <a:pt x="581523" y="19199"/>
                  </a:cubicBezTo>
                  <a:cubicBezTo>
                    <a:pt x="581612" y="19555"/>
                    <a:pt x="581701" y="19910"/>
                    <a:pt x="581790" y="20266"/>
                  </a:cubicBezTo>
                  <a:cubicBezTo>
                    <a:pt x="581879" y="20977"/>
                    <a:pt x="582057" y="21777"/>
                    <a:pt x="582146" y="22488"/>
                  </a:cubicBezTo>
                  <a:cubicBezTo>
                    <a:pt x="582146" y="22577"/>
                    <a:pt x="582146" y="22666"/>
                    <a:pt x="582146" y="22666"/>
                  </a:cubicBezTo>
                  <a:cubicBezTo>
                    <a:pt x="582235" y="23555"/>
                    <a:pt x="582235" y="24355"/>
                    <a:pt x="582235" y="25244"/>
                  </a:cubicBezTo>
                  <a:lnTo>
                    <a:pt x="582235" y="126396"/>
                  </a:lnTo>
                  <a:cubicBezTo>
                    <a:pt x="582235" y="140351"/>
                    <a:pt x="570934" y="151728"/>
                    <a:pt x="556963" y="151728"/>
                  </a:cubicBezTo>
                  <a:cubicBezTo>
                    <a:pt x="542992" y="151728"/>
                    <a:pt x="531691" y="140351"/>
                    <a:pt x="531691" y="126396"/>
                  </a:cubicBezTo>
                  <a:lnTo>
                    <a:pt x="531691" y="79286"/>
                  </a:lnTo>
                  <a:lnTo>
                    <a:pt x="421260" y="171106"/>
                  </a:lnTo>
                  <a:cubicBezTo>
                    <a:pt x="410582" y="180083"/>
                    <a:pt x="394564" y="178572"/>
                    <a:pt x="385666" y="167906"/>
                  </a:cubicBezTo>
                  <a:cubicBezTo>
                    <a:pt x="376678" y="157150"/>
                    <a:pt x="378191" y="141240"/>
                    <a:pt x="388869" y="132262"/>
                  </a:cubicBezTo>
                  <a:lnTo>
                    <a:pt x="487020" y="50576"/>
                  </a:lnTo>
                  <a:lnTo>
                    <a:pt x="455697" y="50576"/>
                  </a:lnTo>
                  <a:cubicBezTo>
                    <a:pt x="441727" y="50576"/>
                    <a:pt x="430425" y="39288"/>
                    <a:pt x="430425" y="25244"/>
                  </a:cubicBezTo>
                  <a:cubicBezTo>
                    <a:pt x="430425" y="11289"/>
                    <a:pt x="441727" y="0"/>
                    <a:pt x="455697" y="0"/>
                  </a:cubicBezTo>
                  <a:close/>
                </a:path>
              </a:pathLst>
            </a:custGeom>
            <a:solidFill>
              <a:schemeClr val="bg1"/>
            </a:solidFill>
            <a:ln>
              <a:noFill/>
            </a:ln>
            <a:effectLst/>
            <a:extLst/>
          </p:spPr>
          <p:txBody>
            <a:bodyPr anchor="ctr"/>
            <a:lstStyle/>
            <a:p>
              <a:pPr algn="ctr"/>
              <a:endParaRPr sz="2400"/>
            </a:p>
          </p:txBody>
        </p:sp>
      </p:grpSp>
      <p:sp>
        <p:nvSpPr>
          <p:cNvPr id="31" name="îṣļîḑé-TextBox 5">
            <a:extLst>
              <a:ext uri="{FF2B5EF4-FFF2-40B4-BE49-F238E27FC236}">
                <a16:creationId xmlns:a16="http://schemas.microsoft.com/office/drawing/2014/main" xmlns="" id="{8A2BE4A7-2898-416C-83BC-E7001A8EA8C8}"/>
              </a:ext>
            </a:extLst>
          </p:cNvPr>
          <p:cNvSpPr txBox="1"/>
          <p:nvPr/>
        </p:nvSpPr>
        <p:spPr>
          <a:xfrm>
            <a:off x="7596304" y="2073654"/>
            <a:ext cx="3884663" cy="1899541"/>
          </a:xfrm>
          <a:prstGeom prst="rect">
            <a:avLst/>
          </a:prstGeom>
          <a:noFill/>
        </p:spPr>
        <p:txBody>
          <a:bodyPr wrap="square" lIns="120000" tIns="62400" rIns="120000" bIns="62400" anchor="t">
            <a:noAutofit/>
          </a:bodyPr>
          <a:lstStyle/>
          <a:p>
            <a:pPr defTabSz="1219140">
              <a:lnSpc>
                <a:spcPct val="120000"/>
              </a:lnSpc>
              <a:defRPr/>
            </a:pPr>
            <a:r>
              <a:rPr lang="zh-TW" altLang="en-US" sz="1600" dirty="0" smtClean="0">
                <a:solidFill>
                  <a:srgbClr val="002060"/>
                </a:solidFill>
              </a:rPr>
              <a:t>     </a:t>
            </a:r>
            <a:r>
              <a:rPr lang="zh-CN" altLang="en-US" sz="1600" dirty="0" smtClean="0">
                <a:solidFill>
                  <a:srgbClr val="002060"/>
                </a:solidFill>
                <a:latin typeface="+mj-ea"/>
                <a:ea typeface="+mj-ea"/>
              </a:rPr>
              <a:t>本细则</a:t>
            </a:r>
            <a:r>
              <a:rPr lang="zh-TW" altLang="en-US" sz="1600" dirty="0" smtClean="0">
                <a:solidFill>
                  <a:srgbClr val="002060"/>
                </a:solidFill>
                <a:latin typeface="+mj-ea"/>
                <a:ea typeface="+mj-ea"/>
              </a:rPr>
              <a:t>适用于</a:t>
            </a:r>
            <a:r>
              <a:rPr lang="zh-CN" altLang="en-US" sz="1600" dirty="0" smtClean="0">
                <a:solidFill>
                  <a:srgbClr val="002060"/>
                </a:solidFill>
                <a:latin typeface="+mj-ea"/>
                <a:ea typeface="+mj-ea"/>
              </a:rPr>
              <a:t>蓬江</a:t>
            </a:r>
            <a:r>
              <a:rPr lang="zh-CN" altLang="zh-CN" sz="1600" dirty="0" smtClean="0">
                <a:solidFill>
                  <a:srgbClr val="002060"/>
                </a:solidFill>
                <a:latin typeface="+mj-ea"/>
                <a:ea typeface="+mj-ea"/>
              </a:rPr>
              <a:t>区</a:t>
            </a:r>
            <a:r>
              <a:rPr lang="zh-CN" altLang="zh-CN" sz="1600" dirty="0">
                <a:solidFill>
                  <a:srgbClr val="002060"/>
                </a:solidFill>
                <a:latin typeface="+mj-ea"/>
                <a:ea typeface="+mj-ea"/>
              </a:rPr>
              <a:t>宅基地使用权及地上房屋所有权“房地一体”不动产</a:t>
            </a:r>
            <a:r>
              <a:rPr lang="zh-CN" altLang="zh-CN" sz="1600" dirty="0" smtClean="0">
                <a:solidFill>
                  <a:srgbClr val="002060"/>
                </a:solidFill>
                <a:latin typeface="+mj-ea"/>
                <a:ea typeface="+mj-ea"/>
              </a:rPr>
              <a:t>登记工作</a:t>
            </a:r>
            <a:r>
              <a:rPr lang="zh-CN" altLang="zh-CN" sz="1600" dirty="0" smtClean="0">
                <a:solidFill>
                  <a:srgbClr val="002060"/>
                </a:solidFill>
                <a:latin typeface="+mj-ea"/>
                <a:ea typeface="+mj-ea"/>
              </a:rPr>
              <a:t>。</a:t>
            </a:r>
            <a:r>
              <a:rPr lang="zh-CN" altLang="en-US" sz="1600" dirty="0">
                <a:solidFill>
                  <a:srgbClr val="002060"/>
                </a:solidFill>
                <a:latin typeface="+mj-ea"/>
                <a:ea typeface="+mj-ea"/>
                <a:cs typeface="宋体" panose="02010600030101010101" pitchFamily="2" charset="-122"/>
              </a:rPr>
              <a:t>本细则实施过程中如与国家、部委、省、市等相关政策文件相冲突的，按照国家、部委、省、市等相关政策文件执行。</a:t>
            </a:r>
            <a:endParaRPr lang="zh-CN" altLang="zh-CN" sz="1600" dirty="0">
              <a:solidFill>
                <a:srgbClr val="002060"/>
              </a:solidFill>
              <a:latin typeface="+mj-ea"/>
              <a:ea typeface="+mj-ea"/>
            </a:endParaRPr>
          </a:p>
          <a:p>
            <a:pPr defTabSz="1219140">
              <a:lnSpc>
                <a:spcPct val="120000"/>
              </a:lnSpc>
              <a:defRPr/>
            </a:pPr>
            <a:endParaRPr lang="zh-CN" altLang="en-US" sz="1600" dirty="0"/>
          </a:p>
        </p:txBody>
      </p:sp>
      <p:sp>
        <p:nvSpPr>
          <p:cNvPr id="32" name="îṣļîḑé-Rectangle 31">
            <a:extLst>
              <a:ext uri="{FF2B5EF4-FFF2-40B4-BE49-F238E27FC236}">
                <a16:creationId xmlns:a16="http://schemas.microsoft.com/office/drawing/2014/main" xmlns="" id="{418E738D-8F03-414D-9108-E3849282FC7F}"/>
              </a:ext>
            </a:extLst>
          </p:cNvPr>
          <p:cNvSpPr/>
          <p:nvPr/>
        </p:nvSpPr>
        <p:spPr>
          <a:xfrm>
            <a:off x="7604695" y="1585519"/>
            <a:ext cx="1472193" cy="447323"/>
          </a:xfrm>
          <a:prstGeom prst="rect">
            <a:avLst/>
          </a:prstGeom>
          <a:solidFill>
            <a:srgbClr val="99CCFF"/>
          </a:solidFill>
          <a:ln>
            <a:solidFill>
              <a:schemeClr val="tx1"/>
            </a:solidFill>
            <a:prstDash val="lgDashDot"/>
          </a:ln>
        </p:spPr>
        <p:txBody>
          <a:bodyPr wrap="none" lIns="120000" tIns="62400" rIns="120000" bIns="62400" anchor="b">
            <a:noAutofit/>
          </a:bodyPr>
          <a:lstStyle/>
          <a:p>
            <a:pPr defTabSz="1219140">
              <a:defRPr/>
            </a:pPr>
            <a:r>
              <a:rPr lang="zh-CN" altLang="en-US" sz="2400" b="1" dirty="0" smtClean="0">
                <a:solidFill>
                  <a:schemeClr val="bg1"/>
                </a:solidFill>
              </a:rPr>
              <a:t>适用范围</a:t>
            </a:r>
            <a:endParaRPr lang="zh-CN" altLang="en-US" sz="2400" b="1" dirty="0">
              <a:solidFill>
                <a:schemeClr val="bg1"/>
              </a:solidFill>
            </a:endParaRPr>
          </a:p>
        </p:txBody>
      </p:sp>
      <p:grpSp>
        <p:nvGrpSpPr>
          <p:cNvPr id="23" name="组合 22">
            <a:extLst>
              <a:ext uri="{FF2B5EF4-FFF2-40B4-BE49-F238E27FC236}">
                <a16:creationId xmlns:a16="http://schemas.microsoft.com/office/drawing/2014/main" xmlns="" id="{CF497433-A657-46A1-87A4-06D5C49C93BC}"/>
              </a:ext>
            </a:extLst>
          </p:cNvPr>
          <p:cNvGrpSpPr/>
          <p:nvPr/>
        </p:nvGrpSpPr>
        <p:grpSpPr>
          <a:xfrm>
            <a:off x="6265672" y="2763697"/>
            <a:ext cx="648072" cy="648072"/>
            <a:chOff x="5675954" y="2249137"/>
            <a:chExt cx="648072" cy="648072"/>
          </a:xfrm>
        </p:grpSpPr>
        <p:sp>
          <p:nvSpPr>
            <p:cNvPr id="27" name="îṣļîḑé-Oval 26">
              <a:extLst>
                <a:ext uri="{FF2B5EF4-FFF2-40B4-BE49-F238E27FC236}">
                  <a16:creationId xmlns:a16="http://schemas.microsoft.com/office/drawing/2014/main" xmlns="" id="{5649DF7E-3A77-4298-885D-C14406F9F324}"/>
                </a:ext>
              </a:extLst>
            </p:cNvPr>
            <p:cNvSpPr/>
            <p:nvPr/>
          </p:nvSpPr>
          <p:spPr>
            <a:xfrm>
              <a:off x="5675954" y="2249137"/>
              <a:ext cx="648072" cy="648072"/>
            </a:xfrm>
            <a:prstGeom prst="ellipse">
              <a:avLst/>
            </a:prstGeom>
            <a:solidFill>
              <a:schemeClr val="bg2">
                <a:lumMod val="9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8" name="îṣļîḑé-Freeform 428">
              <a:extLst>
                <a:ext uri="{FF2B5EF4-FFF2-40B4-BE49-F238E27FC236}">
                  <a16:creationId xmlns:a16="http://schemas.microsoft.com/office/drawing/2014/main" xmlns="" id="{AD25FA59-92BE-4E4F-8C77-34DC11084B3A}"/>
                </a:ext>
              </a:extLst>
            </p:cNvPr>
            <p:cNvSpPr>
              <a:spLocks/>
            </p:cNvSpPr>
            <p:nvPr/>
          </p:nvSpPr>
          <p:spPr bwMode="auto">
            <a:xfrm>
              <a:off x="5809844" y="2390028"/>
              <a:ext cx="380293" cy="36629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lstStyle/>
            <a:p>
              <a:pPr algn="ctr"/>
              <a:endParaRPr sz="2400"/>
            </a:p>
          </p:txBody>
        </p:sp>
      </p:grpSp>
      <p:grpSp>
        <p:nvGrpSpPr>
          <p:cNvPr id="17" name="组合 16">
            <a:extLst>
              <a:ext uri="{FF2B5EF4-FFF2-40B4-BE49-F238E27FC236}">
                <a16:creationId xmlns:a16="http://schemas.microsoft.com/office/drawing/2014/main" xmlns="" id="{43F7F086-28E5-415F-AA96-56F21462E13F}"/>
              </a:ext>
            </a:extLst>
          </p:cNvPr>
          <p:cNvGrpSpPr/>
          <p:nvPr/>
        </p:nvGrpSpPr>
        <p:grpSpPr>
          <a:xfrm>
            <a:off x="6265672" y="3973195"/>
            <a:ext cx="648072" cy="648072"/>
            <a:chOff x="4792557" y="2249137"/>
            <a:chExt cx="648072" cy="648072"/>
          </a:xfrm>
        </p:grpSpPr>
        <p:sp>
          <p:nvSpPr>
            <p:cNvPr id="21" name="îṣļîḑé-Oval 20">
              <a:extLst>
                <a:ext uri="{FF2B5EF4-FFF2-40B4-BE49-F238E27FC236}">
                  <a16:creationId xmlns:a16="http://schemas.microsoft.com/office/drawing/2014/main" xmlns="" id="{C71A9B5F-2E19-42EA-B77D-4DD34D962BE2}"/>
                </a:ext>
              </a:extLst>
            </p:cNvPr>
            <p:cNvSpPr/>
            <p:nvPr/>
          </p:nvSpPr>
          <p:spPr>
            <a:xfrm>
              <a:off x="4792557" y="2249137"/>
              <a:ext cx="648072" cy="648072"/>
            </a:xfrm>
            <a:prstGeom prst="ellipse">
              <a:avLst/>
            </a:prstGeom>
            <a:solidFill>
              <a:srgbClr val="FABE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2" name="îṣļîḑé-Freeform 70">
              <a:extLst>
                <a:ext uri="{FF2B5EF4-FFF2-40B4-BE49-F238E27FC236}">
                  <a16:creationId xmlns:a16="http://schemas.microsoft.com/office/drawing/2014/main" xmlns="" id="{A226E5C0-8C98-4EB5-A8A5-51871EDA7476}"/>
                </a:ext>
              </a:extLst>
            </p:cNvPr>
            <p:cNvSpPr>
              <a:spLocks/>
            </p:cNvSpPr>
            <p:nvPr/>
          </p:nvSpPr>
          <p:spPr bwMode="auto">
            <a:xfrm>
              <a:off x="4926447" y="2390028"/>
              <a:ext cx="380293" cy="366291"/>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a:extLst/>
          </p:spPr>
          <p:txBody>
            <a:bodyPr anchor="ctr"/>
            <a:lstStyle/>
            <a:p>
              <a:pPr algn="ctr"/>
              <a:endParaRPr sz="2400"/>
            </a:p>
          </p:txBody>
        </p:sp>
      </p:grpSp>
      <p:sp>
        <p:nvSpPr>
          <p:cNvPr id="19" name="îṣļîḑé-TextBox 5">
            <a:extLst>
              <a:ext uri="{FF2B5EF4-FFF2-40B4-BE49-F238E27FC236}">
                <a16:creationId xmlns:a16="http://schemas.microsoft.com/office/drawing/2014/main" xmlns="" id="{576C5BD1-4E50-49BB-93EE-08E9A8CE086D}"/>
              </a:ext>
            </a:extLst>
          </p:cNvPr>
          <p:cNvSpPr txBox="1"/>
          <p:nvPr/>
        </p:nvSpPr>
        <p:spPr>
          <a:xfrm>
            <a:off x="7579526" y="4668765"/>
            <a:ext cx="4031449" cy="725008"/>
          </a:xfrm>
          <a:prstGeom prst="rect">
            <a:avLst/>
          </a:prstGeom>
          <a:noFill/>
        </p:spPr>
        <p:txBody>
          <a:bodyPr wrap="square" lIns="120000" tIns="62400" rIns="120000" bIns="62400" anchor="t">
            <a:noAutofit/>
          </a:bodyPr>
          <a:lstStyle/>
          <a:p>
            <a:pPr defTabSz="1219140">
              <a:lnSpc>
                <a:spcPct val="120000"/>
              </a:lnSpc>
              <a:defRPr/>
            </a:pPr>
            <a:r>
              <a:rPr lang="en-US" altLang="zh-CN" sz="2000" dirty="0" smtClean="0">
                <a:latin typeface="+mn-ea"/>
              </a:rPr>
              <a:t>    </a:t>
            </a:r>
            <a:r>
              <a:rPr lang="zh-CN" altLang="en-US" sz="1600" dirty="0" smtClean="0">
                <a:solidFill>
                  <a:srgbClr val="002060"/>
                </a:solidFill>
                <a:latin typeface="+mj-ea"/>
                <a:ea typeface="+mj-ea"/>
              </a:rPr>
              <a:t>本细则</a:t>
            </a:r>
            <a:r>
              <a:rPr lang="zh-TW" altLang="en-US" sz="1600" dirty="0" smtClean="0">
                <a:solidFill>
                  <a:srgbClr val="002060"/>
                </a:solidFill>
                <a:latin typeface="+mj-ea"/>
                <a:ea typeface="+mj-ea"/>
              </a:rPr>
              <a:t>自</a:t>
            </a:r>
            <a:r>
              <a:rPr lang="zh-CN" altLang="en-US" sz="1600" dirty="0" smtClean="0">
                <a:solidFill>
                  <a:srgbClr val="002060"/>
                </a:solidFill>
                <a:latin typeface="+mj-ea"/>
                <a:ea typeface="+mj-ea"/>
              </a:rPr>
              <a:t>印发之日起施行，有效期</a:t>
            </a:r>
            <a:r>
              <a:rPr lang="en-US" altLang="zh-CN" sz="1600" dirty="0" smtClean="0">
                <a:solidFill>
                  <a:srgbClr val="002060"/>
                </a:solidFill>
                <a:latin typeface="+mj-ea"/>
                <a:ea typeface="+mj-ea"/>
              </a:rPr>
              <a:t>3</a:t>
            </a:r>
            <a:r>
              <a:rPr lang="zh-CN" altLang="en-US" sz="1600" dirty="0" smtClean="0">
                <a:solidFill>
                  <a:srgbClr val="002060"/>
                </a:solidFill>
                <a:latin typeface="+mj-ea"/>
                <a:ea typeface="+mj-ea"/>
              </a:rPr>
              <a:t>年</a:t>
            </a:r>
            <a:r>
              <a:rPr lang="zh-TW" altLang="en-US" sz="1600" dirty="0" smtClean="0">
                <a:solidFill>
                  <a:srgbClr val="002060"/>
                </a:solidFill>
                <a:latin typeface="+mj-ea"/>
                <a:ea typeface="+mj-ea"/>
              </a:rPr>
              <a:t>。</a:t>
            </a:r>
            <a:endParaRPr lang="zh-CN" altLang="en-US" sz="1600" dirty="0">
              <a:solidFill>
                <a:srgbClr val="002060"/>
              </a:solidFill>
              <a:latin typeface="+mj-ea"/>
              <a:ea typeface="+mj-ea"/>
            </a:endParaRPr>
          </a:p>
        </p:txBody>
      </p:sp>
      <p:sp>
        <p:nvSpPr>
          <p:cNvPr id="20" name="îṣļîḑé-Rectangle 19">
            <a:extLst>
              <a:ext uri="{FF2B5EF4-FFF2-40B4-BE49-F238E27FC236}">
                <a16:creationId xmlns:a16="http://schemas.microsoft.com/office/drawing/2014/main" xmlns="" id="{9B6CE6D3-79B1-40DB-BB3D-082987524C64}"/>
              </a:ext>
            </a:extLst>
          </p:cNvPr>
          <p:cNvSpPr/>
          <p:nvPr/>
        </p:nvSpPr>
        <p:spPr>
          <a:xfrm>
            <a:off x="7671808" y="3984772"/>
            <a:ext cx="1480582" cy="534124"/>
          </a:xfrm>
          <a:prstGeom prst="rect">
            <a:avLst/>
          </a:prstGeom>
          <a:solidFill>
            <a:srgbClr val="FFC000"/>
          </a:solidFill>
          <a:ln>
            <a:solidFill>
              <a:schemeClr val="tx1"/>
            </a:solidFill>
            <a:prstDash val="lgDashDot"/>
          </a:ln>
        </p:spPr>
        <p:txBody>
          <a:bodyPr wrap="none" lIns="120000" tIns="62400" rIns="120000" bIns="62400" anchor="b">
            <a:noAutofit/>
          </a:bodyPr>
          <a:lstStyle/>
          <a:p>
            <a:pPr defTabSz="1219140">
              <a:defRPr/>
            </a:pPr>
            <a:r>
              <a:rPr lang="zh-CN" altLang="en-US" sz="2400" b="1" dirty="0" smtClean="0">
                <a:solidFill>
                  <a:schemeClr val="bg1"/>
                </a:solidFill>
              </a:rPr>
              <a:t>实施时间</a:t>
            </a:r>
            <a:endParaRPr lang="zh-CN" altLang="en-US" sz="2400" b="1" dirty="0">
              <a:solidFill>
                <a:schemeClr val="bg1"/>
              </a:solidFill>
            </a:endParaRPr>
          </a:p>
        </p:txBody>
      </p:sp>
      <p:grpSp>
        <p:nvGrpSpPr>
          <p:cNvPr id="11" name="组合 10">
            <a:extLst>
              <a:ext uri="{FF2B5EF4-FFF2-40B4-BE49-F238E27FC236}">
                <a16:creationId xmlns:a16="http://schemas.microsoft.com/office/drawing/2014/main" xmlns="" id="{BFA8EDA7-C278-4342-9A54-179BB0AD0F38}"/>
              </a:ext>
            </a:extLst>
          </p:cNvPr>
          <p:cNvGrpSpPr/>
          <p:nvPr/>
        </p:nvGrpSpPr>
        <p:grpSpPr>
          <a:xfrm>
            <a:off x="6265672" y="5182692"/>
            <a:ext cx="648072" cy="648072"/>
            <a:chOff x="3909160" y="2249137"/>
            <a:chExt cx="648072" cy="648072"/>
          </a:xfrm>
        </p:grpSpPr>
        <p:sp>
          <p:nvSpPr>
            <p:cNvPr id="15" name="îṣļîḑé-Oval 14">
              <a:extLst>
                <a:ext uri="{FF2B5EF4-FFF2-40B4-BE49-F238E27FC236}">
                  <a16:creationId xmlns:a16="http://schemas.microsoft.com/office/drawing/2014/main" xmlns="" id="{1B777785-D8EE-4D52-8831-C94BC37ED84F}"/>
                </a:ext>
              </a:extLst>
            </p:cNvPr>
            <p:cNvSpPr/>
            <p:nvPr/>
          </p:nvSpPr>
          <p:spPr>
            <a:xfrm>
              <a:off x="3909160" y="2249137"/>
              <a:ext cx="648072" cy="648072"/>
            </a:xfrm>
            <a:prstGeom prst="ellipse">
              <a:avLst/>
            </a:prstGeom>
            <a:solidFill>
              <a:srgbClr val="FF99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6" name="îṣļîḑé-university7">
              <a:extLst>
                <a:ext uri="{FF2B5EF4-FFF2-40B4-BE49-F238E27FC236}">
                  <a16:creationId xmlns:a16="http://schemas.microsoft.com/office/drawing/2014/main" xmlns="" id="{8D8D4A02-52D6-4AA9-94D0-A065BC68E7CB}"/>
                </a:ext>
              </a:extLst>
            </p:cNvPr>
            <p:cNvSpPr>
              <a:spLocks/>
            </p:cNvSpPr>
            <p:nvPr/>
          </p:nvSpPr>
          <p:spPr bwMode="auto">
            <a:xfrm>
              <a:off x="4043050" y="2390028"/>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a:extLst/>
          </p:spPr>
          <p:txBody>
            <a:bodyPr anchor="ctr"/>
            <a:lstStyle/>
            <a:p>
              <a:pPr algn="ctr"/>
              <a:endParaRPr sz="2400"/>
            </a:p>
          </p:txBody>
        </p:sp>
      </p:grpSp>
      <p:sp>
        <p:nvSpPr>
          <p:cNvPr id="42" name="椭圆 41"/>
          <p:cNvSpPr/>
          <p:nvPr/>
        </p:nvSpPr>
        <p:spPr>
          <a:xfrm>
            <a:off x="959219" y="346296"/>
            <a:ext cx="3766657" cy="1506107"/>
          </a:xfrm>
          <a:prstGeom prst="ellipse">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lIns="68953" tIns="34477" rIns="68953" bIns="34477" rtlCol="0" anchor="ctr"/>
          <a:lstStyle/>
          <a:p>
            <a:pPr algn="ctr"/>
            <a:r>
              <a:rPr lang="zh-CN" altLang="en-US" sz="32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四、适用范围和实施时间</a:t>
            </a:r>
            <a:endParaRPr lang="zh-CN" altLang="en-US" sz="3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îṣļîḑé-Rectangle 19">
            <a:extLst>
              <a:ext uri="{FF2B5EF4-FFF2-40B4-BE49-F238E27FC236}">
                <a16:creationId xmlns:a16="http://schemas.microsoft.com/office/drawing/2014/main" xmlns="" id="{9B6CE6D3-79B1-40DB-BB3D-082987524C64}"/>
              </a:ext>
            </a:extLst>
          </p:cNvPr>
          <p:cNvSpPr/>
          <p:nvPr/>
        </p:nvSpPr>
        <p:spPr>
          <a:xfrm>
            <a:off x="8559987" y="6173619"/>
            <a:ext cx="2775837" cy="350732"/>
          </a:xfrm>
          <a:prstGeom prst="rect">
            <a:avLst/>
          </a:prstGeom>
          <a:solidFill>
            <a:schemeClr val="bg1"/>
          </a:solidFill>
          <a:ln>
            <a:noFill/>
            <a:prstDash val="lgDashDot"/>
          </a:ln>
        </p:spPr>
        <p:txBody>
          <a:bodyPr wrap="none" lIns="120000" tIns="62400" rIns="120000" bIns="62400" anchor="b">
            <a:noAutofit/>
          </a:bodyPr>
          <a:lstStyle/>
          <a:p>
            <a:pPr defTabSz="1219140">
              <a:defRPr/>
            </a:pPr>
            <a:r>
              <a:rPr lang="zh-CN" altLang="en-US" sz="1600" b="1" dirty="0" smtClean="0">
                <a:solidFill>
                  <a:schemeClr val="tx1">
                    <a:lumMod val="65000"/>
                    <a:lumOff val="35000"/>
                  </a:schemeClr>
                </a:solidFill>
              </a:rPr>
              <a:t>本图仅供参考，详见公布的政策文件</a:t>
            </a:r>
            <a:endParaRPr lang="zh-CN" altLang="en-US" sz="1600" b="1" dirty="0">
              <a:solidFill>
                <a:schemeClr val="tx1">
                  <a:lumMod val="65000"/>
                  <a:lumOff val="35000"/>
                </a:schemeClr>
              </a:solidFill>
            </a:endParaRPr>
          </a:p>
        </p:txBody>
      </p:sp>
      <p:pic>
        <p:nvPicPr>
          <p:cNvPr id="1027"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046747" y="2101215"/>
            <a:ext cx="3536353" cy="358865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 xmlns:p14="http://schemas.microsoft.com/office/powerpoint/2010/main" val="2115407710"/>
      </p:ext>
    </p:extLst>
  </p:cSld>
  <p:clrMapOvr>
    <a:masterClrMapping/>
  </p:clrMapOvr>
  <mc:AlternateContent xmlns:mc="http://schemas.openxmlformats.org/markup-compatibility/2006">
    <mc:Choice xmlns=""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184"/>
          <p:cNvSpPr>
            <a:spLocks noChangeArrowheads="1"/>
          </p:cNvSpPr>
          <p:nvPr/>
        </p:nvSpPr>
        <p:spPr bwMode="auto">
          <a:xfrm>
            <a:off x="5260930" y="637562"/>
            <a:ext cx="6475267" cy="5897461"/>
          </a:xfrm>
          <a:prstGeom prst="roundRect">
            <a:avLst>
              <a:gd name="adj" fmla="val 6898"/>
            </a:avLst>
          </a:prstGeom>
          <a:solidFill>
            <a:srgbClr val="F2F2F2"/>
          </a:solidFill>
          <a:ln w="12700">
            <a:noFill/>
            <a:round/>
            <a:headEnd/>
            <a:tailEnd/>
          </a:ln>
        </p:spPr>
        <p:txBody>
          <a:bodyPr anchor="ctr"/>
          <a:lstStyle/>
          <a:p>
            <a:pPr algn="ctr" eaLnBrk="1" hangingPunct="1">
              <a:buFont typeface="Arial" charset="0"/>
              <a:buNone/>
            </a:pPr>
            <a:endParaRPr lang="zh-CN" altLang="zh-CN">
              <a:solidFill>
                <a:srgbClr val="FFFFFF"/>
              </a:solidFill>
            </a:endParaRPr>
          </a:p>
        </p:txBody>
      </p:sp>
      <p:sp>
        <p:nvSpPr>
          <p:cNvPr id="2049" name="Rectangle 1"/>
          <p:cNvSpPr>
            <a:spLocks noChangeArrowheads="1"/>
          </p:cNvSpPr>
          <p:nvPr/>
        </p:nvSpPr>
        <p:spPr bwMode="auto">
          <a:xfrm>
            <a:off x="5318619" y="1877221"/>
            <a:ext cx="6031686"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304800" fontAlgn="base">
              <a:spcBef>
                <a:spcPct val="0"/>
              </a:spcBef>
              <a:spcAft>
                <a:spcPct val="0"/>
              </a:spcAft>
            </a:pPr>
            <a:r>
              <a:rPr lang="zh-CN" altLang="en-US" sz="2800" dirty="0" smtClean="0">
                <a:solidFill>
                  <a:schemeClr val="accent2">
                    <a:lumMod val="75000"/>
                  </a:schemeClr>
                </a:solidFill>
                <a:latin typeface="黑体" pitchFamily="49" charset="-122"/>
                <a:ea typeface="黑体" pitchFamily="49" charset="-122"/>
                <a:cs typeface="Times New Roman" pitchFamily="18" charset="0"/>
              </a:rPr>
              <a:t>  </a:t>
            </a:r>
            <a:r>
              <a:rPr lang="zh-CN" altLang="en-US" sz="2800" dirty="0" smtClean="0">
                <a:solidFill>
                  <a:schemeClr val="accent2">
                    <a:lumMod val="75000"/>
                  </a:schemeClr>
                </a:solidFill>
                <a:latin typeface="+mn-ea"/>
                <a:cs typeface="Times New Roman" pitchFamily="18" charset="0"/>
              </a:rPr>
              <a:t>为</a:t>
            </a:r>
            <a:r>
              <a:rPr lang="zh-CN" altLang="en-US" sz="2800" dirty="0">
                <a:solidFill>
                  <a:schemeClr val="accent2">
                    <a:lumMod val="75000"/>
                  </a:schemeClr>
                </a:solidFill>
                <a:latin typeface="+mn-ea"/>
                <a:cs typeface="Times New Roman" pitchFamily="18" charset="0"/>
              </a:rPr>
              <a:t>加快</a:t>
            </a:r>
            <a:r>
              <a:rPr lang="zh-CN" altLang="en-US" sz="2800" dirty="0" smtClean="0">
                <a:solidFill>
                  <a:schemeClr val="accent2">
                    <a:lumMod val="75000"/>
                  </a:schemeClr>
                </a:solidFill>
                <a:latin typeface="+mn-ea"/>
                <a:cs typeface="Times New Roman" pitchFamily="18" charset="0"/>
              </a:rPr>
              <a:t>推进蓬江区</a:t>
            </a:r>
            <a:r>
              <a:rPr lang="zh-CN" altLang="en-US" sz="2800" dirty="0">
                <a:solidFill>
                  <a:schemeClr val="accent2">
                    <a:lumMod val="75000"/>
                  </a:schemeClr>
                </a:solidFill>
                <a:latin typeface="+mn-ea"/>
                <a:cs typeface="Times New Roman" pitchFamily="18" charset="0"/>
              </a:rPr>
              <a:t>农村“房地一体”不动产登记发证工作，有效保障农民合法财产权益，江</a:t>
            </a:r>
            <a:r>
              <a:rPr lang="zh-CN" altLang="en-US" sz="2800" dirty="0" smtClean="0">
                <a:solidFill>
                  <a:schemeClr val="accent2">
                    <a:lumMod val="75000"/>
                  </a:schemeClr>
                </a:solidFill>
                <a:latin typeface="+mn-ea"/>
                <a:cs typeface="Times New Roman" pitchFamily="18" charset="0"/>
              </a:rPr>
              <a:t>门市蓬江区</a:t>
            </a:r>
            <a:r>
              <a:rPr lang="zh-CN" altLang="en-US" sz="2800" dirty="0">
                <a:solidFill>
                  <a:schemeClr val="accent2">
                    <a:lumMod val="75000"/>
                  </a:schemeClr>
                </a:solidFill>
                <a:latin typeface="+mn-ea"/>
                <a:cs typeface="Times New Roman" pitchFamily="18" charset="0"/>
              </a:rPr>
              <a:t>自然资源局制订出台了</a:t>
            </a:r>
            <a:r>
              <a:rPr lang="en-US" altLang="zh-CN" sz="2800" dirty="0" smtClean="0">
                <a:solidFill>
                  <a:schemeClr val="accent2">
                    <a:lumMod val="75000"/>
                  </a:schemeClr>
                </a:solidFill>
                <a:latin typeface="+mn-ea"/>
                <a:cs typeface="Times New Roman" pitchFamily="18" charset="0"/>
              </a:rPr>
              <a:t>《</a:t>
            </a:r>
            <a:r>
              <a:rPr lang="zh-CN" altLang="en-US" sz="2800" dirty="0" smtClean="0">
                <a:solidFill>
                  <a:schemeClr val="accent2">
                    <a:lumMod val="75000"/>
                  </a:schemeClr>
                </a:solidFill>
                <a:latin typeface="+mn-ea"/>
                <a:cs typeface="Times New Roman" pitchFamily="18" charset="0"/>
              </a:rPr>
              <a:t>蓬江区</a:t>
            </a:r>
            <a:r>
              <a:rPr lang="zh-CN" altLang="en-US" sz="2800" dirty="0">
                <a:solidFill>
                  <a:schemeClr val="accent2">
                    <a:lumMod val="75000"/>
                  </a:schemeClr>
                </a:solidFill>
                <a:latin typeface="+mn-ea"/>
                <a:cs typeface="Times New Roman" pitchFamily="18" charset="0"/>
              </a:rPr>
              <a:t>“房地一体”农村不动产确权</a:t>
            </a:r>
            <a:r>
              <a:rPr lang="zh-CN" altLang="en-US" sz="2800" dirty="0" smtClean="0">
                <a:solidFill>
                  <a:schemeClr val="accent2">
                    <a:lumMod val="75000"/>
                  </a:schemeClr>
                </a:solidFill>
                <a:latin typeface="+mn-ea"/>
                <a:cs typeface="Times New Roman" pitchFamily="18" charset="0"/>
              </a:rPr>
              <a:t>登记实施</a:t>
            </a:r>
            <a:r>
              <a:rPr lang="zh-CN" altLang="en-US" sz="2800" dirty="0">
                <a:solidFill>
                  <a:schemeClr val="accent2">
                    <a:lumMod val="75000"/>
                  </a:schemeClr>
                </a:solidFill>
                <a:latin typeface="+mn-ea"/>
                <a:cs typeface="Times New Roman" pitchFamily="18" charset="0"/>
              </a:rPr>
              <a:t>细则</a:t>
            </a:r>
            <a:r>
              <a:rPr lang="en-US" altLang="zh-CN" sz="2800" dirty="0">
                <a:solidFill>
                  <a:schemeClr val="accent2">
                    <a:lumMod val="75000"/>
                  </a:schemeClr>
                </a:solidFill>
                <a:latin typeface="+mn-ea"/>
                <a:cs typeface="Times New Roman" pitchFamily="18" charset="0"/>
              </a:rPr>
              <a:t>》</a:t>
            </a:r>
            <a:r>
              <a:rPr lang="zh-CN" altLang="en-US" sz="2800" dirty="0">
                <a:solidFill>
                  <a:schemeClr val="accent2">
                    <a:lumMod val="75000"/>
                  </a:schemeClr>
                </a:solidFill>
                <a:latin typeface="+mn-ea"/>
                <a:cs typeface="Times New Roman" pitchFamily="18" charset="0"/>
              </a:rPr>
              <a:t>（以下简称</a:t>
            </a:r>
            <a:r>
              <a:rPr lang="en-US" altLang="zh-CN" sz="2800" dirty="0">
                <a:solidFill>
                  <a:schemeClr val="accent2">
                    <a:lumMod val="75000"/>
                  </a:schemeClr>
                </a:solidFill>
                <a:latin typeface="+mn-ea"/>
                <a:cs typeface="Times New Roman" pitchFamily="18" charset="0"/>
              </a:rPr>
              <a:t>《</a:t>
            </a:r>
            <a:r>
              <a:rPr lang="zh-CN" altLang="en-US" sz="2800" dirty="0">
                <a:solidFill>
                  <a:schemeClr val="accent2">
                    <a:lumMod val="75000"/>
                  </a:schemeClr>
                </a:solidFill>
                <a:latin typeface="+mn-ea"/>
                <a:cs typeface="Times New Roman" pitchFamily="18" charset="0"/>
              </a:rPr>
              <a:t>细则</a:t>
            </a:r>
            <a:r>
              <a:rPr lang="en-US" altLang="zh-CN" sz="2800" dirty="0">
                <a:solidFill>
                  <a:schemeClr val="accent2">
                    <a:lumMod val="75000"/>
                  </a:schemeClr>
                </a:solidFill>
                <a:latin typeface="+mn-ea"/>
                <a:cs typeface="Times New Roman" pitchFamily="18" charset="0"/>
              </a:rPr>
              <a:t>》</a:t>
            </a:r>
            <a:r>
              <a:rPr lang="zh-CN" altLang="en-US" sz="2800" dirty="0">
                <a:solidFill>
                  <a:schemeClr val="accent2">
                    <a:lumMod val="75000"/>
                  </a:schemeClr>
                </a:solidFill>
                <a:latin typeface="+mn-ea"/>
                <a:cs typeface="Times New Roman" pitchFamily="18" charset="0"/>
              </a:rPr>
              <a:t>）。</a:t>
            </a:r>
          </a:p>
          <a:p>
            <a:pPr marL="0" marR="0" lvl="0" indent="304800" algn="l"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dirty="0" smtClean="0">
              <a:ln>
                <a:noFill/>
              </a:ln>
              <a:solidFill>
                <a:schemeClr val="accent2">
                  <a:lumMod val="75000"/>
                </a:schemeClr>
              </a:solidFill>
              <a:effectLst/>
              <a:latin typeface="华文宋体" panose="02010600040101010101" pitchFamily="2" charset="-122"/>
              <a:ea typeface="华文宋体" panose="02010600040101010101" pitchFamily="2" charset="-122"/>
              <a:cs typeface="宋体" pitchFamily="2" charset="-122"/>
            </a:endParaRPr>
          </a:p>
        </p:txBody>
      </p:sp>
      <p:pic>
        <p:nvPicPr>
          <p:cNvPr id="6" name="图片 5"/>
          <p:cNvPicPr>
            <a:picLocks noChangeAspect="1"/>
          </p:cNvPicPr>
          <p:nvPr/>
        </p:nvPicPr>
        <p:blipFill rotWithShape="1">
          <a:blip r:embed="rId3">
            <a:extLst>
              <a:ext uri="{28A0092B-C50C-407E-A947-70E740481C1C}">
                <a14:useLocalDpi xmlns="" xmlns:a14="http://schemas.microsoft.com/office/drawing/2010/main" val="0"/>
              </a:ext>
            </a:extLst>
          </a:blip>
          <a:srcRect l="11715" r="45059"/>
          <a:stretch/>
        </p:blipFill>
        <p:spPr>
          <a:xfrm>
            <a:off x="0" y="-8205"/>
            <a:ext cx="4897315"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5" name="椭圆 24"/>
          <p:cNvSpPr/>
          <p:nvPr/>
        </p:nvSpPr>
        <p:spPr>
          <a:xfrm>
            <a:off x="514994" y="0"/>
            <a:ext cx="3867325" cy="1325460"/>
          </a:xfrm>
          <a:prstGeom prst="ellipse">
            <a:avLst/>
          </a:prstGeom>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lIns="68953" tIns="34477" rIns="68953" bIns="34477" rtlCol="0" anchor="ctr"/>
          <a:lstStyle/>
          <a:p>
            <a:r>
              <a:rPr lang="zh-CN" altLang="en-US" sz="3200" b="1" dirty="0" smtClean="0">
                <a:solidFill>
                  <a:schemeClr val="bg1"/>
                </a:solidFill>
                <a:latin typeface="微软雅黑" pitchFamily="34" charset="-122"/>
                <a:ea typeface="微软雅黑" pitchFamily="34" charset="-122"/>
                <a:sym typeface="微软雅黑" pitchFamily="34" charset="-122"/>
              </a:rPr>
              <a:t>一、出台背景</a:t>
            </a:r>
            <a:endParaRPr lang="zh-CN" altLang="en-US" sz="3200" dirty="0"/>
          </a:p>
        </p:txBody>
      </p:sp>
    </p:spTree>
    <p:extLst>
      <p:ext uri="{BB962C8B-B14F-4D97-AF65-F5344CB8AC3E}">
        <p14:creationId xmlns="" xmlns:p14="http://schemas.microsoft.com/office/powerpoint/2010/main" val="3012272792"/>
      </p:ext>
    </p:extLst>
  </p:cSld>
  <p:clrMapOvr>
    <a:masterClrMapping/>
  </p:clrMapOvr>
  <mc:AlternateContent xmlns:mc="http://schemas.openxmlformats.org/markup-compatibility/2006">
    <mc:Choice xmlns=""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858707" y="130628"/>
            <a:ext cx="3766657" cy="1506107"/>
          </a:xfrm>
          <a:prstGeom prst="ellipse">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lIns="68953" tIns="34477" rIns="68953" bIns="34477" rtlCol="0" anchor="ctr"/>
          <a:lstStyle/>
          <a:p>
            <a:pPr algn="ctr"/>
            <a:r>
              <a:rPr lang="zh-CN" altLang="en-US" sz="32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二、制定依据</a:t>
            </a:r>
            <a:endParaRPr lang="zh-CN" altLang="en-US" sz="3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49556" y="1878799"/>
            <a:ext cx="5492750" cy="43402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矩形 1"/>
          <p:cNvSpPr/>
          <p:nvPr/>
        </p:nvSpPr>
        <p:spPr>
          <a:xfrm>
            <a:off x="5834742" y="1000541"/>
            <a:ext cx="6096000" cy="5185074"/>
          </a:xfrm>
          <a:prstGeom prst="rect">
            <a:avLst/>
          </a:prstGeom>
        </p:spPr>
        <p:txBody>
          <a:bodyPr>
            <a:spAutoFit/>
          </a:bodyPr>
          <a:lstStyle/>
          <a:p>
            <a:pPr>
              <a:lnSpc>
                <a:spcPts val="2500"/>
              </a:lnSpc>
            </a:pPr>
            <a:r>
              <a:rPr lang="zh-CN" altLang="zh-CN" sz="2000" dirty="0">
                <a:solidFill>
                  <a:schemeClr val="accent2">
                    <a:lumMod val="75000"/>
                  </a:schemeClr>
                </a:solidFill>
                <a:latin typeface="+mn-ea"/>
              </a:rPr>
              <a:t>（一）《中华人民共和国土地管理法》；</a:t>
            </a:r>
          </a:p>
          <a:p>
            <a:pPr>
              <a:lnSpc>
                <a:spcPts val="2500"/>
              </a:lnSpc>
            </a:pPr>
            <a:r>
              <a:rPr lang="zh-CN" altLang="zh-CN" sz="2000" dirty="0">
                <a:solidFill>
                  <a:schemeClr val="accent2">
                    <a:lumMod val="75000"/>
                  </a:schemeClr>
                </a:solidFill>
                <a:latin typeface="+mn-ea"/>
              </a:rPr>
              <a:t>（二）《不动产登记暂行条例》；</a:t>
            </a:r>
          </a:p>
          <a:p>
            <a:pPr>
              <a:lnSpc>
                <a:spcPts val="2500"/>
              </a:lnSpc>
            </a:pPr>
            <a:r>
              <a:rPr lang="zh-CN" altLang="zh-CN" sz="2000" dirty="0">
                <a:solidFill>
                  <a:schemeClr val="accent2">
                    <a:lumMod val="75000"/>
                  </a:schemeClr>
                </a:solidFill>
                <a:latin typeface="+mn-ea"/>
              </a:rPr>
              <a:t>（三）《不动产登记暂行条例实施细则》；</a:t>
            </a:r>
          </a:p>
          <a:p>
            <a:pPr>
              <a:lnSpc>
                <a:spcPts val="2500"/>
              </a:lnSpc>
            </a:pPr>
            <a:r>
              <a:rPr lang="zh-CN" altLang="zh-CN" sz="2000" dirty="0">
                <a:solidFill>
                  <a:schemeClr val="accent2">
                    <a:lumMod val="75000"/>
                  </a:schemeClr>
                </a:solidFill>
                <a:latin typeface="+mn-ea"/>
              </a:rPr>
              <a:t>（四）《国土资源部关于进一步加快宅基地和集体建设用地确权登记发证有关问题的通知》；</a:t>
            </a:r>
          </a:p>
          <a:p>
            <a:pPr>
              <a:lnSpc>
                <a:spcPts val="2500"/>
              </a:lnSpc>
            </a:pPr>
            <a:r>
              <a:rPr lang="zh-CN" altLang="zh-CN" sz="2000" dirty="0">
                <a:solidFill>
                  <a:schemeClr val="accent2">
                    <a:lumMod val="75000"/>
                  </a:schemeClr>
                </a:solidFill>
                <a:latin typeface="+mn-ea"/>
              </a:rPr>
              <a:t>（五）《广东省自然资源厅 广东省农业农村厅关于印发贯彻落实省委省政府工作部署实施乡村振兴战略若干用地政策措施（试行）的通知》；</a:t>
            </a:r>
          </a:p>
          <a:p>
            <a:pPr>
              <a:lnSpc>
                <a:spcPts val="2500"/>
              </a:lnSpc>
            </a:pPr>
            <a:r>
              <a:rPr lang="zh-CN" altLang="zh-CN" sz="2000" dirty="0">
                <a:solidFill>
                  <a:schemeClr val="accent2">
                    <a:lumMod val="75000"/>
                  </a:schemeClr>
                </a:solidFill>
                <a:latin typeface="+mn-ea"/>
              </a:rPr>
              <a:t>（六）《广东省自然资源厅印发广东省加快推进“房地一体”农村不动产登记发证工作方案的通知》；</a:t>
            </a:r>
          </a:p>
          <a:p>
            <a:pPr>
              <a:lnSpc>
                <a:spcPts val="2500"/>
              </a:lnSpc>
            </a:pPr>
            <a:r>
              <a:rPr lang="zh-CN" altLang="zh-CN" sz="2000" dirty="0">
                <a:solidFill>
                  <a:schemeClr val="accent2">
                    <a:lumMod val="75000"/>
                  </a:schemeClr>
                </a:solidFill>
                <a:latin typeface="+mn-ea"/>
              </a:rPr>
              <a:t>（七）《江门市自然资源局关于印发江门市加快推进“房地一体”农村不动产登记发证工作实施方案的通知》；</a:t>
            </a:r>
          </a:p>
          <a:p>
            <a:pPr>
              <a:lnSpc>
                <a:spcPts val="2500"/>
              </a:lnSpc>
            </a:pPr>
            <a:r>
              <a:rPr lang="zh-CN" altLang="zh-CN" sz="2000" dirty="0">
                <a:solidFill>
                  <a:schemeClr val="accent2">
                    <a:lumMod val="75000"/>
                  </a:schemeClr>
                </a:solidFill>
                <a:latin typeface="+mn-ea"/>
              </a:rPr>
              <a:t>（八）</a:t>
            </a:r>
            <a:r>
              <a:rPr lang="zh-CN" altLang="zh-CN" sz="2000" dirty="0" smtClean="0">
                <a:solidFill>
                  <a:schemeClr val="accent2">
                    <a:lumMod val="75000"/>
                  </a:schemeClr>
                </a:solidFill>
                <a:latin typeface="+mn-ea"/>
              </a:rPr>
              <a:t>《江门市自然资源局关于加快处理江门市市区农村“房地一体”不动产登记发证有关历史遗留问题的通知》</a:t>
            </a:r>
            <a:r>
              <a:rPr lang="zh-CN" altLang="zh-CN" sz="2000" dirty="0">
                <a:solidFill>
                  <a:schemeClr val="accent2">
                    <a:lumMod val="75000"/>
                  </a:schemeClr>
                </a:solidFill>
                <a:latin typeface="+mn-ea"/>
              </a:rPr>
              <a:t>。</a:t>
            </a:r>
          </a:p>
        </p:txBody>
      </p:sp>
    </p:spTree>
    <p:extLst>
      <p:ext uri="{BB962C8B-B14F-4D97-AF65-F5344CB8AC3E}">
        <p14:creationId xmlns="" xmlns:p14="http://schemas.microsoft.com/office/powerpoint/2010/main" val="3012272792"/>
      </p:ext>
    </p:extLst>
  </p:cSld>
  <p:clrMapOvr>
    <a:masterClrMapping/>
  </p:clrMapOvr>
  <mc:AlternateContent xmlns:mc="http://schemas.openxmlformats.org/markup-compatibility/2006">
    <mc:Choice xmlns=""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31215" y="362585"/>
            <a:ext cx="2423160" cy="398780"/>
          </a:xfrm>
          <a:prstGeom prst="rect">
            <a:avLst/>
          </a:prstGeom>
          <a:noFill/>
        </p:spPr>
        <p:txBody>
          <a:bodyPr wrap="square" rtlCol="0">
            <a:spAutoFit/>
          </a:bodyPr>
          <a:lstStyle/>
          <a:p>
            <a:r>
              <a:rPr lang="zh-CN" altLang="en-US" sz="2000" b="1" dirty="0">
                <a:solidFill>
                  <a:srgbClr val="002060"/>
                </a:solidFill>
              </a:rPr>
              <a:t>第一章、总则</a:t>
            </a:r>
          </a:p>
        </p:txBody>
      </p:sp>
      <p:cxnSp>
        <p:nvCxnSpPr>
          <p:cNvPr id="6" name="直接连接符 5"/>
          <p:cNvCxnSpPr/>
          <p:nvPr/>
        </p:nvCxnSpPr>
        <p:spPr>
          <a:xfrm>
            <a:off x="831215" y="858520"/>
            <a:ext cx="11360785"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10474960" y="266065"/>
            <a:ext cx="1570990" cy="494665"/>
          </a:xfrm>
          <a:prstGeom prst="rect">
            <a:avLst/>
          </a:prstGeom>
          <a:effectLst>
            <a:outerShdw blurRad="63500" sx="102000" sy="102000" algn="ctr" rotWithShape="0">
              <a:prstClr val="black">
                <a:alpha val="40000"/>
              </a:prstClr>
            </a:outerShdw>
            <a:reflection blurRad="6350" stA="52000" endA="300" endPos="35000" dir="5400000" sy="-100000" algn="bl" rotWithShape="0"/>
          </a:effectLst>
        </p:spPr>
      </p:pic>
      <p:sp>
        <p:nvSpPr>
          <p:cNvPr id="18" name="矩形: 圆角 24"/>
          <p:cNvSpPr/>
          <p:nvPr>
            <p:custDataLst>
              <p:tags r:id="rId1"/>
            </p:custDataLst>
          </p:nvPr>
        </p:nvSpPr>
        <p:spPr>
          <a:xfrm>
            <a:off x="619760" y="1957705"/>
            <a:ext cx="5223510" cy="4458970"/>
          </a:xfrm>
          <a:prstGeom prst="roundRect">
            <a:avLst>
              <a:gd name="adj" fmla="val 3638"/>
            </a:avLst>
          </a:prstGeom>
          <a:noFill/>
          <a:ln>
            <a:solidFill>
              <a:srgbClr val="3984D7"/>
            </a:solidFill>
          </a:ln>
        </p:spPr>
        <p:style>
          <a:lnRef idx="2">
            <a:srgbClr val="3984D7">
              <a:shade val="50000"/>
            </a:srgbClr>
          </a:lnRef>
          <a:fillRef idx="1">
            <a:srgbClr val="3984D7"/>
          </a:fillRef>
          <a:effectRef idx="0">
            <a:srgbClr val="3984D7"/>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矩形: 圆角 25"/>
          <p:cNvSpPr/>
          <p:nvPr>
            <p:custDataLst>
              <p:tags r:id="rId2"/>
            </p:custDataLst>
          </p:nvPr>
        </p:nvSpPr>
        <p:spPr>
          <a:xfrm>
            <a:off x="1075690" y="1703705"/>
            <a:ext cx="4311650" cy="495300"/>
          </a:xfrm>
          <a:prstGeom prst="roundRect">
            <a:avLst>
              <a:gd name="adj" fmla="val 50000"/>
            </a:avLst>
          </a:prstGeom>
          <a:solidFill>
            <a:srgbClr val="0070C0"/>
          </a:solidFill>
          <a:ln>
            <a:noFill/>
          </a:ln>
        </p:spPr>
        <p:style>
          <a:lnRef idx="2">
            <a:srgbClr val="3984D7">
              <a:shade val="50000"/>
            </a:srgbClr>
          </a:lnRef>
          <a:fillRef idx="1">
            <a:srgbClr val="3984D7"/>
          </a:fillRef>
          <a:effectRef idx="0">
            <a:srgbClr val="3984D7"/>
          </a:effectRef>
          <a:fontRef idx="minor">
            <a:sysClr val="window" lastClr="FFFFFF"/>
          </a:fontRef>
        </p:style>
        <p:txBody>
          <a:bodyPr rtlCol="0" anchor="ctr"/>
          <a:lstStyle/>
          <a:p>
            <a:pPr algn="ctr">
              <a:lnSpc>
                <a:spcPct val="120000"/>
              </a:lnSpc>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7" name="文本框 26"/>
          <p:cNvSpPr txBox="1"/>
          <p:nvPr>
            <p:custDataLst>
              <p:tags r:id="rId3"/>
            </p:custDataLst>
          </p:nvPr>
        </p:nvSpPr>
        <p:spPr>
          <a:xfrm>
            <a:off x="1088572" y="1625600"/>
            <a:ext cx="4296228" cy="595085"/>
          </a:xfrm>
          <a:prstGeom prst="rect">
            <a:avLst/>
          </a:prstGeom>
          <a:noFill/>
        </p:spPr>
        <p:txBody>
          <a:bodyPr wrap="square" lIns="91440" tIns="45720" rIns="91440" bIns="45720" rtlCol="0" anchor="ctr">
            <a:normAutofit fontScale="85000" lnSpcReduction="10000"/>
          </a:bodyPr>
          <a:lstStyle/>
          <a:p>
            <a:pPr algn="ctr">
              <a:lnSpc>
                <a:spcPct val="120000"/>
              </a:lnSpc>
            </a:pPr>
            <a:r>
              <a:rPr lang="en-US" altLang="zh-CN" sz="2400" b="1" spc="3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1</a:t>
            </a:r>
            <a:r>
              <a:rPr lang="en-US" altLang="zh-CN" b="1" spc="3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 </a:t>
            </a:r>
            <a:r>
              <a:rPr lang="en-US" altLang="zh-CN" b="1" spc="300" dirty="0" smtClean="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a:t>
            </a:r>
            <a:r>
              <a:rPr lang="zh-CN" altLang="en-US" b="1" spc="300" dirty="0" smtClean="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细则</a:t>
            </a:r>
            <a:r>
              <a:rPr lang="en-US" altLang="zh-CN" b="1" spc="300" dirty="0" smtClean="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a:t>
            </a:r>
            <a:r>
              <a:rPr lang="zh-CN" altLang="en-US" b="1" spc="300" dirty="0" smtClean="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明确了“房地一体”的定义 </a:t>
            </a:r>
            <a:endParaRPr lang="zh-CN" altLang="en-US" b="1" spc="3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文本框 27"/>
          <p:cNvSpPr txBox="1"/>
          <p:nvPr>
            <p:custDataLst>
              <p:tags r:id="rId4"/>
            </p:custDataLst>
          </p:nvPr>
        </p:nvSpPr>
        <p:spPr>
          <a:xfrm>
            <a:off x="955675" y="2285365"/>
            <a:ext cx="4551680" cy="4022090"/>
          </a:xfrm>
          <a:prstGeom prst="rect">
            <a:avLst/>
          </a:prstGeom>
          <a:noFill/>
        </p:spPr>
        <p:txBody>
          <a:bodyPr wrap="square" lIns="91440" tIns="45720" rIns="91440" bIns="45720" rtlCol="0" anchor="ctr">
            <a:noAutofit/>
          </a:bodyPr>
          <a:lstStyle/>
          <a:p>
            <a:pPr>
              <a:lnSpc>
                <a:spcPct val="150000"/>
              </a:lnSpc>
            </a:pPr>
            <a:r>
              <a:rPr lang="zh-CN" altLang="en-US" sz="2000" b="1" spc="150"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    </a:t>
            </a:r>
            <a:r>
              <a:rPr lang="zh-CN" altLang="en-US" sz="2200" b="1" spc="150"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本</a:t>
            </a:r>
            <a:r>
              <a:rPr lang="zh-CN" altLang="en-US" sz="2200" b="1" spc="150" dirty="0">
                <a:solidFill>
                  <a:schemeClr val="tx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细则所称“房地一体”农村不动产确权</a:t>
            </a:r>
            <a:r>
              <a:rPr lang="zh-CN" altLang="en-US" sz="2200" b="1" spc="150"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登记，</a:t>
            </a:r>
            <a:r>
              <a:rPr lang="zh-CN" altLang="en-US" sz="2200" b="1" spc="150" dirty="0">
                <a:solidFill>
                  <a:schemeClr val="tx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是指</a:t>
            </a:r>
            <a:r>
              <a:rPr lang="zh-CN" altLang="en-US" sz="2200" b="1" spc="150"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由蓬江区</a:t>
            </a:r>
            <a:r>
              <a:rPr lang="zh-CN" altLang="en-US" sz="2200" b="1" spc="150" dirty="0">
                <a:solidFill>
                  <a:schemeClr val="tx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人民政府主导，组织</a:t>
            </a:r>
            <a:r>
              <a:rPr lang="zh-CN" altLang="en-US" sz="2200" b="1" spc="150"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实施对</a:t>
            </a:r>
            <a:r>
              <a:rPr lang="zh-CN" altLang="en-US" sz="2200" b="1" spc="150" dirty="0">
                <a:solidFill>
                  <a:schemeClr val="tx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辖区内符合登记发证条件的农村</a:t>
            </a:r>
            <a:r>
              <a:rPr lang="zh-CN" altLang="en-US" sz="2200" b="1" spc="150" dirty="0">
                <a:solidFill>
                  <a:srgbClr val="FF0000"/>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宅基地</a:t>
            </a:r>
            <a:r>
              <a:rPr lang="zh-CN" altLang="en-US" sz="2200" b="1" spc="150"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使用权和</a:t>
            </a:r>
            <a:r>
              <a:rPr lang="zh-CN" altLang="en-US" sz="2200" b="1" spc="150" dirty="0">
                <a:solidFill>
                  <a:srgbClr val="FF0000"/>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集体建设用地</a:t>
            </a:r>
            <a:r>
              <a:rPr lang="zh-CN" altLang="en-US" sz="2200" b="1" spc="150" dirty="0">
                <a:solidFill>
                  <a:schemeClr val="tx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使用权</a:t>
            </a:r>
            <a:r>
              <a:rPr lang="zh-CN" altLang="en-US" sz="2200" b="1" spc="150" dirty="0">
                <a:solidFill>
                  <a:srgbClr val="FF0000"/>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及其地上建筑物、构筑物</a:t>
            </a:r>
            <a:r>
              <a:rPr lang="zh-CN" altLang="en-US" sz="2200" b="1" spc="150" dirty="0">
                <a:solidFill>
                  <a:schemeClr val="tx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所有权的统一确权</a:t>
            </a:r>
            <a:r>
              <a:rPr lang="zh-CN" altLang="en-US" sz="2200" b="1" spc="150"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登记。</a:t>
            </a:r>
            <a:endParaRPr lang="zh-CN" altLang="en-US" sz="2200" b="1" spc="150" dirty="0">
              <a:solidFill>
                <a:schemeClr val="tx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endParaRPr>
          </a:p>
        </p:txBody>
      </p:sp>
      <p:sp>
        <p:nvSpPr>
          <p:cNvPr id="20" name="矩形: 圆角 19"/>
          <p:cNvSpPr/>
          <p:nvPr>
            <p:custDataLst>
              <p:tags r:id="rId5"/>
            </p:custDataLst>
          </p:nvPr>
        </p:nvSpPr>
        <p:spPr>
          <a:xfrm>
            <a:off x="6151245" y="1957705"/>
            <a:ext cx="5223510" cy="4458970"/>
          </a:xfrm>
          <a:prstGeom prst="roundRect">
            <a:avLst>
              <a:gd name="adj" fmla="val 3638"/>
            </a:avLst>
          </a:prstGeom>
          <a:noFill/>
          <a:ln>
            <a:solidFill>
              <a:srgbClr val="3C8ED1"/>
            </a:solidFill>
          </a:ln>
        </p:spPr>
        <p:style>
          <a:lnRef idx="2">
            <a:srgbClr val="3984D7">
              <a:shade val="50000"/>
            </a:srgbClr>
          </a:lnRef>
          <a:fillRef idx="1">
            <a:srgbClr val="3984D7"/>
          </a:fillRef>
          <a:effectRef idx="0">
            <a:srgbClr val="3984D7"/>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矩形: 圆角 20"/>
          <p:cNvSpPr/>
          <p:nvPr>
            <p:custDataLst>
              <p:tags r:id="rId6"/>
            </p:custDataLst>
          </p:nvPr>
        </p:nvSpPr>
        <p:spPr>
          <a:xfrm>
            <a:off x="6607175" y="1703705"/>
            <a:ext cx="4311650" cy="495300"/>
          </a:xfrm>
          <a:prstGeom prst="roundRect">
            <a:avLst>
              <a:gd name="adj" fmla="val 50000"/>
            </a:avLst>
          </a:prstGeom>
          <a:solidFill>
            <a:srgbClr val="3C8ED1"/>
          </a:solidFill>
          <a:ln>
            <a:noFill/>
          </a:ln>
        </p:spPr>
        <p:style>
          <a:lnRef idx="2">
            <a:srgbClr val="3984D7">
              <a:shade val="50000"/>
            </a:srgbClr>
          </a:lnRef>
          <a:fillRef idx="1">
            <a:srgbClr val="3984D7"/>
          </a:fillRef>
          <a:effectRef idx="0">
            <a:srgbClr val="3984D7"/>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文本框 21"/>
          <p:cNvSpPr txBox="1"/>
          <p:nvPr>
            <p:custDataLst>
              <p:tags r:id="rId7"/>
            </p:custDataLst>
          </p:nvPr>
        </p:nvSpPr>
        <p:spPr>
          <a:xfrm>
            <a:off x="6865258" y="1706244"/>
            <a:ext cx="3657600" cy="514441"/>
          </a:xfrm>
          <a:prstGeom prst="rect">
            <a:avLst/>
          </a:prstGeom>
          <a:noFill/>
        </p:spPr>
        <p:txBody>
          <a:bodyPr wrap="square" lIns="91440" tIns="45720" rIns="91440" bIns="45720" rtlCol="0" anchor="ctr">
            <a:normAutofit fontScale="92500"/>
          </a:bodyPr>
          <a:lstStyle/>
          <a:p>
            <a:pPr algn="ctr">
              <a:lnSpc>
                <a:spcPct val="120000"/>
              </a:lnSpc>
            </a:pPr>
            <a:r>
              <a:rPr lang="en-US" altLang="zh-CN" sz="2400" b="1" spc="3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2</a:t>
            </a:r>
            <a:r>
              <a:rPr lang="en-US" altLang="zh-CN" b="1" spc="3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 </a:t>
            </a:r>
            <a:r>
              <a:rPr lang="zh-CN" altLang="en-US" b="1" spc="300" dirty="0" smtClean="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哪些</a:t>
            </a:r>
            <a:r>
              <a:rPr lang="zh-CN" altLang="en-US" b="1" spc="300" dirty="0" smtClean="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情况</a:t>
            </a:r>
            <a:r>
              <a:rPr lang="zh-CN" altLang="en-US" b="1" spc="300" dirty="0" smtClean="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需要</a:t>
            </a:r>
            <a:r>
              <a:rPr lang="zh-CN" altLang="en-US" b="1" spc="300" dirty="0" smtClean="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换发不动产证</a:t>
            </a:r>
            <a:endParaRPr lang="zh-CN" altLang="en-US" b="1" spc="3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文本框 22"/>
          <p:cNvSpPr txBox="1"/>
          <p:nvPr>
            <p:custDataLst>
              <p:tags r:id="rId8"/>
            </p:custDataLst>
          </p:nvPr>
        </p:nvSpPr>
        <p:spPr>
          <a:xfrm>
            <a:off x="6396990" y="2394585"/>
            <a:ext cx="4732655" cy="4022090"/>
          </a:xfrm>
          <a:prstGeom prst="rect">
            <a:avLst/>
          </a:prstGeom>
          <a:noFill/>
        </p:spPr>
        <p:txBody>
          <a:bodyPr wrap="square" lIns="91440" tIns="45720" rIns="91440" bIns="45720" rtlCol="0" anchor="ctr">
            <a:normAutofit/>
          </a:bodyPr>
          <a:lstStyle/>
          <a:p>
            <a:pPr>
              <a:lnSpc>
                <a:spcPct val="150000"/>
              </a:lnSpc>
            </a:pPr>
            <a:r>
              <a:rPr lang="zh-CN" altLang="en-US" sz="2200" b="1" spc="150" dirty="0" smtClean="0">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    蓬</a:t>
            </a:r>
            <a:r>
              <a:rPr lang="zh-CN" altLang="en-US" sz="2200" b="1" spc="150" dirty="0" smtClean="0">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江区</a:t>
            </a:r>
            <a:r>
              <a:rPr lang="zh-CN" altLang="en-US" sz="2200" b="1" spc="150" dirty="0" smtClean="0">
                <a:solidFill>
                  <a:srgbClr val="FF0000"/>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集体土地范围内</a:t>
            </a:r>
            <a:r>
              <a:rPr lang="zh-CN" altLang="en-US" sz="2200" b="1" spc="150" dirty="0" smtClean="0">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符合登记发证条件未完成“房地一体”登记的农村宅基地和集体建设用地及其地上建筑物、构筑物。已按“房地一体”原则登记颁发不动产权证书的，遵循“</a:t>
            </a:r>
            <a:r>
              <a:rPr lang="zh-CN" altLang="en-US" sz="2200" b="1" spc="150" dirty="0" smtClean="0">
                <a:solidFill>
                  <a:srgbClr val="FF0000"/>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不变不换</a:t>
            </a:r>
            <a:r>
              <a:rPr lang="zh-CN" altLang="en-US" sz="2200" b="1" spc="150" dirty="0" smtClean="0">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”原则，原证书合法有效。</a:t>
            </a:r>
            <a:endParaRPr lang="zh-CN" altLang="en-US" sz="2200" b="1" spc="150" dirty="0">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endParaRPr>
          </a:p>
        </p:txBody>
      </p:sp>
      <p:sp>
        <p:nvSpPr>
          <p:cNvPr id="15" name="椭圆 14"/>
          <p:cNvSpPr/>
          <p:nvPr/>
        </p:nvSpPr>
        <p:spPr>
          <a:xfrm>
            <a:off x="240808" y="199745"/>
            <a:ext cx="3867325" cy="1325460"/>
          </a:xfrm>
          <a:prstGeom prst="ellipse">
            <a:avLst/>
          </a:prstGeom>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lIns="68953" tIns="34477" rIns="68953" bIns="34477" rtlCol="0" anchor="ctr"/>
          <a:lstStyle/>
          <a:p>
            <a:r>
              <a:rPr lang="zh-CN" altLang="en-US" sz="3200" b="1" dirty="0" smtClean="0">
                <a:solidFill>
                  <a:schemeClr val="bg1"/>
                </a:solidFill>
                <a:latin typeface="微软雅黑" pitchFamily="34" charset="-122"/>
                <a:ea typeface="微软雅黑" pitchFamily="34" charset="-122"/>
                <a:sym typeface="微软雅黑" pitchFamily="34" charset="-122"/>
              </a:rPr>
              <a:t>三、主要内容</a:t>
            </a:r>
            <a:endParaRPr lang="zh-CN" altLang="en-US" sz="3200" dirty="0"/>
          </a:p>
        </p:txBody>
      </p:sp>
    </p:spTree>
    <p:extLst>
      <p:ext uri="{BB962C8B-B14F-4D97-AF65-F5344CB8AC3E}">
        <p14:creationId xmlns="" xmlns:p14="http://schemas.microsoft.com/office/powerpoint/2010/main" val="3186858679"/>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1"/>
          <p:cNvSpPr>
            <a:spLocks noChangeArrowheads="1"/>
          </p:cNvSpPr>
          <p:nvPr/>
        </p:nvSpPr>
        <p:spPr bwMode="auto">
          <a:xfrm flipH="1">
            <a:off x="797124" y="1697047"/>
            <a:ext cx="8831178" cy="400110"/>
          </a:xfrm>
          <a:prstGeom prst="rect">
            <a:avLst/>
          </a:prstGeom>
          <a:noFill/>
          <a:ln>
            <a:solidFill>
              <a:schemeClr val="tx1"/>
            </a:solidFill>
            <a:prstDash val="lgDashDotDot"/>
          </a:ln>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ts val="2400"/>
              </a:lnSpc>
              <a:defRPr/>
            </a:pPr>
            <a:r>
              <a:rPr lang="en-US" altLang="zh-CN" sz="1600" b="1" spc="400"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400" b="1" spc="400"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2000" spc="400" dirty="0" smtClean="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矩形 91"/>
          <p:cNvSpPr>
            <a:spLocks noChangeArrowheads="1"/>
          </p:cNvSpPr>
          <p:nvPr/>
        </p:nvSpPr>
        <p:spPr bwMode="auto">
          <a:xfrm flipH="1">
            <a:off x="1572554" y="2498420"/>
            <a:ext cx="7019060" cy="2677656"/>
          </a:xfrm>
          <a:prstGeom prst="rect">
            <a:avLst/>
          </a:prstGeom>
          <a:solidFill>
            <a:srgbClr val="92D050"/>
          </a:solidFill>
          <a:ln>
            <a:noFill/>
          </a:ln>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800" dirty="0" smtClean="0">
                <a:solidFill>
                  <a:schemeClr val="accent2">
                    <a:lumMod val="75000"/>
                  </a:schemeClr>
                </a:solidFill>
                <a:latin typeface="+mn-ea"/>
                <a:ea typeface="+mn-ea"/>
              </a:rPr>
              <a:t>       </a:t>
            </a:r>
            <a:r>
              <a:rPr lang="zh-CN" altLang="en-US" sz="2800" dirty="0" smtClean="0">
                <a:solidFill>
                  <a:schemeClr val="accent2">
                    <a:lumMod val="75000"/>
                  </a:schemeClr>
                </a:solidFill>
                <a:latin typeface="+mn-ea"/>
                <a:ea typeface="+mn-ea"/>
              </a:rPr>
              <a:t>蓬江</a:t>
            </a:r>
            <a:r>
              <a:rPr lang="zh-CN" altLang="zh-CN" sz="2800" dirty="0" smtClean="0">
                <a:solidFill>
                  <a:schemeClr val="accent2">
                    <a:lumMod val="75000"/>
                  </a:schemeClr>
                </a:solidFill>
                <a:latin typeface="+mn-ea"/>
                <a:ea typeface="+mn-ea"/>
              </a:rPr>
              <a:t>区</a:t>
            </a:r>
            <a:r>
              <a:rPr lang="zh-CN" altLang="zh-CN" sz="2800" dirty="0">
                <a:solidFill>
                  <a:schemeClr val="accent2">
                    <a:lumMod val="75000"/>
                  </a:schemeClr>
                </a:solidFill>
                <a:latin typeface="+mn-ea"/>
                <a:ea typeface="+mn-ea"/>
              </a:rPr>
              <a:t>集体土地范围内符合登记发证条件的农村宅基地、集体建设用地及</a:t>
            </a:r>
            <a:r>
              <a:rPr lang="zh-CN" altLang="zh-CN" sz="2800" dirty="0">
                <a:solidFill>
                  <a:srgbClr val="C00000"/>
                </a:solidFill>
                <a:latin typeface="+mn-ea"/>
                <a:ea typeface="+mn-ea"/>
              </a:rPr>
              <a:t>地上永久性存续的、结构完整的农村主要房屋</a:t>
            </a:r>
            <a:r>
              <a:rPr lang="zh-CN" altLang="zh-CN" sz="2800" dirty="0">
                <a:solidFill>
                  <a:schemeClr val="accent2">
                    <a:lumMod val="75000"/>
                  </a:schemeClr>
                </a:solidFill>
                <a:latin typeface="+mn-ea"/>
                <a:ea typeface="+mn-ea"/>
              </a:rPr>
              <a:t>，不包括简易房、棚房、农具房、圈舍、厕所等临时性建筑物和构筑物。</a:t>
            </a:r>
            <a:r>
              <a:rPr lang="zh-CN" altLang="zh-CN" sz="2800" dirty="0">
                <a:solidFill>
                  <a:srgbClr val="C00000"/>
                </a:solidFill>
                <a:latin typeface="+mn-ea"/>
                <a:ea typeface="+mn-ea"/>
              </a:rPr>
              <a:t>集体所有土地上开发的商品住房，一律不予确权登记</a:t>
            </a:r>
            <a:r>
              <a:rPr lang="zh-CN" altLang="zh-CN" sz="2800" dirty="0">
                <a:solidFill>
                  <a:schemeClr val="accent2">
                    <a:lumMod val="75000"/>
                  </a:schemeClr>
                </a:solidFill>
                <a:latin typeface="+mn-ea"/>
                <a:ea typeface="+mn-ea"/>
              </a:rPr>
              <a:t>。</a:t>
            </a:r>
          </a:p>
        </p:txBody>
      </p:sp>
      <p:sp>
        <p:nvSpPr>
          <p:cNvPr id="2" name="矩形 1"/>
          <p:cNvSpPr/>
          <p:nvPr/>
        </p:nvSpPr>
        <p:spPr>
          <a:xfrm>
            <a:off x="1754090" y="1668018"/>
            <a:ext cx="6655989" cy="461665"/>
          </a:xfrm>
          <a:prstGeom prst="rect">
            <a:avLst/>
          </a:prstGeom>
        </p:spPr>
        <p:txBody>
          <a:bodyPr wrap="none">
            <a:spAutoFit/>
          </a:bodyPr>
          <a:lstStyle/>
          <a:p>
            <a:r>
              <a:rPr lang="en-US" altLang="zh-CN" sz="2400" b="1" spc="400" dirty="0" smtClean="0">
                <a:solidFill>
                  <a:srgbClr val="C00000"/>
                </a:solidFill>
                <a:latin typeface="+mn-ea"/>
                <a:sym typeface="微软雅黑" panose="020B0503020204020204" pitchFamily="34" charset="-122"/>
              </a:rPr>
              <a:t> 3 </a:t>
            </a:r>
            <a:r>
              <a:rPr lang="zh-CN" altLang="zh-CN" sz="2400" b="1" dirty="0" smtClean="0">
                <a:solidFill>
                  <a:schemeClr val="accent2">
                    <a:lumMod val="75000"/>
                  </a:schemeClr>
                </a:solidFill>
                <a:latin typeface="+mn-ea"/>
              </a:rPr>
              <a:t>《细则》明确</a:t>
            </a:r>
            <a:r>
              <a:rPr lang="zh-CN" altLang="en-US" sz="2400" b="1" dirty="0" smtClean="0">
                <a:solidFill>
                  <a:schemeClr val="accent2">
                    <a:lumMod val="75000"/>
                  </a:schemeClr>
                </a:solidFill>
                <a:latin typeface="+mn-ea"/>
              </a:rPr>
              <a:t>本次“房地一体”的</a:t>
            </a:r>
            <a:r>
              <a:rPr lang="zh-CN" altLang="zh-CN" sz="2400" b="1" dirty="0" smtClean="0">
                <a:solidFill>
                  <a:schemeClr val="accent2">
                    <a:lumMod val="75000"/>
                  </a:schemeClr>
                </a:solidFill>
                <a:latin typeface="+mn-ea"/>
              </a:rPr>
              <a:t>登记范围</a:t>
            </a:r>
            <a:endParaRPr lang="zh-CN" altLang="zh-CN" sz="2400" dirty="0">
              <a:solidFill>
                <a:schemeClr val="accent2">
                  <a:lumMod val="75000"/>
                </a:schemeClr>
              </a:solidFill>
              <a:latin typeface="+mn-ea"/>
            </a:endParaRPr>
          </a:p>
        </p:txBody>
      </p:sp>
      <p:pic>
        <p:nvPicPr>
          <p:cNvPr id="21" name="图片 20"/>
          <p:cNvPicPr>
            <a:picLocks noChangeAspect="1"/>
          </p:cNvPicPr>
          <p:nvPr/>
        </p:nvPicPr>
        <p:blipFill rotWithShape="1">
          <a:blip r:embed="rId3">
            <a:extLst>
              <a:ext uri="{28A0092B-C50C-407E-A947-70E740481C1C}">
                <a14:useLocalDpi xmlns="" xmlns:a14="http://schemas.microsoft.com/office/drawing/2010/main" val="0"/>
              </a:ext>
            </a:extLst>
          </a:blip>
          <a:srcRect l="11715" r="45059"/>
          <a:stretch/>
        </p:blipFill>
        <p:spPr>
          <a:xfrm>
            <a:off x="9628303" y="0"/>
            <a:ext cx="2563698" cy="6858000"/>
          </a:xfrm>
          <a:prstGeom prst="rect">
            <a:avLst/>
          </a:prstGeom>
        </p:spPr>
      </p:pic>
    </p:spTree>
    <p:extLst>
      <p:ext uri="{BB962C8B-B14F-4D97-AF65-F5344CB8AC3E}">
        <p14:creationId xmlns="" xmlns:p14="http://schemas.microsoft.com/office/powerpoint/2010/main" val="1674262677"/>
      </p:ext>
    </p:extLst>
  </p:cSld>
  <p:clrMapOvr>
    <a:masterClrMapping/>
  </p:clrMapOvr>
  <mc:AlternateContent xmlns:mc="http://schemas.openxmlformats.org/markup-compatibility/2006">
    <mc:Choice xmlns=""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1"/>
          <p:cNvSpPr>
            <a:spLocks noChangeArrowheads="1"/>
          </p:cNvSpPr>
          <p:nvPr/>
        </p:nvSpPr>
        <p:spPr bwMode="auto">
          <a:xfrm flipH="1">
            <a:off x="782609" y="971333"/>
            <a:ext cx="8831178" cy="400110"/>
          </a:xfrm>
          <a:prstGeom prst="rect">
            <a:avLst/>
          </a:prstGeom>
          <a:noFill/>
          <a:ln>
            <a:solidFill>
              <a:schemeClr val="tx1"/>
            </a:solidFill>
            <a:prstDash val="lgDashDotDot"/>
          </a:ln>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ts val="2400"/>
              </a:lnSpc>
              <a:defRPr/>
            </a:pPr>
            <a:r>
              <a:rPr lang="en-US" altLang="zh-CN" sz="1600" b="1" spc="400"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400" b="1" spc="400"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2000" spc="400" dirty="0" smtClean="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矩形 91"/>
          <p:cNvSpPr>
            <a:spLocks noChangeArrowheads="1"/>
          </p:cNvSpPr>
          <p:nvPr/>
        </p:nvSpPr>
        <p:spPr bwMode="auto">
          <a:xfrm flipH="1">
            <a:off x="1630611" y="1658509"/>
            <a:ext cx="7019060" cy="4832092"/>
          </a:xfrm>
          <a:prstGeom prst="rect">
            <a:avLst/>
          </a:prstGeom>
          <a:solidFill>
            <a:srgbClr val="92D050"/>
          </a:solidFill>
          <a:ln>
            <a:noFill/>
          </a:ln>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dirty="0" smtClean="0"/>
              <a:t>        宅基地使用权及其地上房屋所有权申请登记发证的主体包括</a:t>
            </a:r>
            <a:r>
              <a:rPr lang="zh-CN" altLang="en-US" sz="2800" dirty="0" smtClean="0">
                <a:solidFill>
                  <a:srgbClr val="FF0000"/>
                </a:solidFill>
              </a:rPr>
              <a:t>本农村集体经济组织成员</a:t>
            </a:r>
            <a:r>
              <a:rPr lang="zh-CN" altLang="en-US" sz="2800" dirty="0" smtClean="0"/>
              <a:t>或本村村民、已</a:t>
            </a:r>
            <a:r>
              <a:rPr lang="zh-CN" altLang="en-US" sz="2800" dirty="0" smtClean="0">
                <a:solidFill>
                  <a:srgbClr val="FF0000"/>
                </a:solidFill>
              </a:rPr>
              <a:t>合法取得</a:t>
            </a:r>
            <a:r>
              <a:rPr lang="zh-CN" altLang="en-US" sz="2800" dirty="0" smtClean="0"/>
              <a:t>宅基地使用权及其地上房屋所有权的（包括户口已迁出的、继承的、华侨等）；城镇居民</a:t>
            </a:r>
            <a:r>
              <a:rPr lang="zh-CN" altLang="en-US" sz="2800" dirty="0" smtClean="0">
                <a:solidFill>
                  <a:srgbClr val="FF0000"/>
                </a:solidFill>
              </a:rPr>
              <a:t>非法购买</a:t>
            </a:r>
            <a:r>
              <a:rPr lang="zh-CN" altLang="en-US" sz="2800" dirty="0" smtClean="0"/>
              <a:t>农村宅基地及地上房屋的，</a:t>
            </a:r>
            <a:r>
              <a:rPr lang="zh-CN" altLang="en-US" sz="2800" dirty="0" smtClean="0">
                <a:solidFill>
                  <a:srgbClr val="FF0000"/>
                </a:solidFill>
              </a:rPr>
              <a:t>一律不予确权登记</a:t>
            </a:r>
            <a:r>
              <a:rPr lang="zh-CN" altLang="en-US" sz="2800" dirty="0" smtClean="0"/>
              <a:t>。</a:t>
            </a:r>
          </a:p>
          <a:p>
            <a:r>
              <a:rPr lang="zh-CN" altLang="en-US" sz="2800" dirty="0" smtClean="0"/>
              <a:t>        集体建设用地使用权及其地上建筑物、构筑物所有权申请登记发证的主体包括各类经批准使用集体土地的单位、组织、工商企业等。</a:t>
            </a:r>
          </a:p>
          <a:p>
            <a:endParaRPr lang="zh-CN" altLang="zh-CN" sz="2800" dirty="0">
              <a:solidFill>
                <a:schemeClr val="accent2">
                  <a:lumMod val="75000"/>
                </a:schemeClr>
              </a:solidFill>
              <a:latin typeface="+mn-ea"/>
              <a:ea typeface="+mn-ea"/>
            </a:endParaRPr>
          </a:p>
        </p:txBody>
      </p:sp>
      <p:sp>
        <p:nvSpPr>
          <p:cNvPr id="2" name="矩形 1"/>
          <p:cNvSpPr/>
          <p:nvPr/>
        </p:nvSpPr>
        <p:spPr>
          <a:xfrm>
            <a:off x="2683005" y="956818"/>
            <a:ext cx="4711546" cy="461665"/>
          </a:xfrm>
          <a:prstGeom prst="rect">
            <a:avLst/>
          </a:prstGeom>
        </p:spPr>
        <p:txBody>
          <a:bodyPr wrap="none">
            <a:spAutoFit/>
          </a:bodyPr>
          <a:lstStyle/>
          <a:p>
            <a:r>
              <a:rPr lang="en-US" altLang="zh-CN" sz="2400" b="1" spc="400" dirty="0" smtClean="0">
                <a:solidFill>
                  <a:srgbClr val="C00000"/>
                </a:solidFill>
                <a:latin typeface="+mn-ea"/>
                <a:sym typeface="微软雅黑" panose="020B0503020204020204" pitchFamily="34" charset="-122"/>
              </a:rPr>
              <a:t> 4 </a:t>
            </a:r>
            <a:r>
              <a:rPr lang="zh-CN" altLang="en-US" sz="2400" b="1" dirty="0" smtClean="0">
                <a:solidFill>
                  <a:schemeClr val="accent2">
                    <a:lumMod val="75000"/>
                  </a:schemeClr>
                </a:solidFill>
                <a:latin typeface="+mn-ea"/>
              </a:rPr>
              <a:t>本次“房地一体”的</a:t>
            </a:r>
            <a:r>
              <a:rPr lang="zh-CN" altLang="zh-CN" sz="2400" b="1" dirty="0" smtClean="0">
                <a:solidFill>
                  <a:schemeClr val="accent2">
                    <a:lumMod val="75000"/>
                  </a:schemeClr>
                </a:solidFill>
                <a:latin typeface="+mn-ea"/>
              </a:rPr>
              <a:t>登记</a:t>
            </a:r>
            <a:r>
              <a:rPr lang="zh-CN" altLang="en-US" sz="2400" b="1" dirty="0" smtClean="0">
                <a:solidFill>
                  <a:schemeClr val="accent2">
                    <a:lumMod val="75000"/>
                  </a:schemeClr>
                </a:solidFill>
                <a:latin typeface="+mn-ea"/>
              </a:rPr>
              <a:t>主体</a:t>
            </a:r>
            <a:endParaRPr lang="zh-CN" altLang="zh-CN" sz="2400" dirty="0">
              <a:solidFill>
                <a:schemeClr val="accent2">
                  <a:lumMod val="75000"/>
                </a:schemeClr>
              </a:solidFill>
              <a:latin typeface="+mn-ea"/>
            </a:endParaRPr>
          </a:p>
        </p:txBody>
      </p:sp>
      <p:pic>
        <p:nvPicPr>
          <p:cNvPr id="21" name="图片 20"/>
          <p:cNvPicPr>
            <a:picLocks noChangeAspect="1"/>
          </p:cNvPicPr>
          <p:nvPr/>
        </p:nvPicPr>
        <p:blipFill rotWithShape="1">
          <a:blip r:embed="rId3">
            <a:extLst>
              <a:ext uri="{28A0092B-C50C-407E-A947-70E740481C1C}">
                <a14:useLocalDpi xmlns="" xmlns:a14="http://schemas.microsoft.com/office/drawing/2010/main" val="0"/>
              </a:ext>
            </a:extLst>
          </a:blip>
          <a:srcRect l="11715" r="45059"/>
          <a:stretch/>
        </p:blipFill>
        <p:spPr>
          <a:xfrm>
            <a:off x="9628303" y="0"/>
            <a:ext cx="2563698" cy="6858000"/>
          </a:xfrm>
          <a:prstGeom prst="rect">
            <a:avLst/>
          </a:prstGeom>
        </p:spPr>
      </p:pic>
    </p:spTree>
    <p:extLst>
      <p:ext uri="{BB962C8B-B14F-4D97-AF65-F5344CB8AC3E}">
        <p14:creationId xmlns="" xmlns:p14="http://schemas.microsoft.com/office/powerpoint/2010/main" val="1674262677"/>
      </p:ext>
    </p:extLst>
  </p:cSld>
  <p:clrMapOvr>
    <a:masterClrMapping/>
  </p:clrMapOvr>
  <mc:AlternateContent xmlns:mc="http://schemas.openxmlformats.org/markup-compatibility/2006">
    <mc:Choice xmlns=""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MH_Entry_1">
            <a:extLst>
              <a:ext uri="{FF2B5EF4-FFF2-40B4-BE49-F238E27FC236}">
                <a16:creationId xmlns:a16="http://schemas.microsoft.com/office/drawing/2014/main" xmlns="" id="{BB8194B2-0E1E-441C-8D6F-3FB7D4793506}"/>
              </a:ext>
            </a:extLst>
          </p:cNvPr>
          <p:cNvSpPr/>
          <p:nvPr>
            <p:custDataLst>
              <p:tags r:id="rId1"/>
            </p:custDataLst>
          </p:nvPr>
        </p:nvSpPr>
        <p:spPr>
          <a:xfrm>
            <a:off x="6163979" y="2903856"/>
            <a:ext cx="3911595" cy="105028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r>
              <a:rPr lang="zh-CN" altLang="en-US" sz="455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455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2275" dirty="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227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1"/>
          <p:cNvSpPr>
            <a:spLocks noChangeArrowheads="1"/>
          </p:cNvSpPr>
          <p:nvPr/>
        </p:nvSpPr>
        <p:spPr bwMode="auto">
          <a:xfrm flipH="1">
            <a:off x="2153653" y="1161144"/>
            <a:ext cx="8831178" cy="1323439"/>
          </a:xfrm>
          <a:prstGeom prst="rect">
            <a:avLst/>
          </a:prstGeom>
          <a:noFill/>
          <a:ln>
            <a:solidFill>
              <a:schemeClr val="tx1"/>
            </a:solidFill>
            <a:prstDash val="lgDashDotDot"/>
          </a:ln>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ts val="2400"/>
              </a:lnSpc>
              <a:defRPr/>
            </a:pPr>
            <a:r>
              <a:rPr lang="en-US" altLang="zh-CN" sz="1600" b="1" spc="400"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400" b="1" spc="400"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altLang="zh-CN" sz="2400" b="1" spc="400" dirty="0" smtClean="0">
              <a:solidFill>
                <a:srgbClr val="C00000"/>
              </a:solidFill>
              <a:latin typeface="+mn-ea"/>
              <a:ea typeface="+mn-ea"/>
              <a:sym typeface="微软雅黑" panose="020B0503020204020204" pitchFamily="34" charset="-122"/>
            </a:endParaRPr>
          </a:p>
          <a:p>
            <a:pPr algn="just">
              <a:lnSpc>
                <a:spcPts val="2400"/>
              </a:lnSpc>
              <a:defRPr/>
            </a:pPr>
            <a:r>
              <a:rPr lang="en-US" altLang="zh-CN" sz="2400" b="1" spc="400" dirty="0" smtClean="0">
                <a:solidFill>
                  <a:srgbClr val="C00000"/>
                </a:solidFill>
                <a:latin typeface="+mn-ea"/>
                <a:ea typeface="+mn-ea"/>
                <a:sym typeface="微软雅黑" panose="020B0503020204020204" pitchFamily="34" charset="-122"/>
              </a:rPr>
              <a:t>    </a:t>
            </a:r>
            <a:r>
              <a:rPr lang="zh-CN" altLang="zh-CN" sz="2000" dirty="0" smtClean="0">
                <a:latin typeface="+mj-ea"/>
                <a:ea typeface="+mj-ea"/>
              </a:rPr>
              <a:t>关于</a:t>
            </a:r>
            <a:r>
              <a:rPr lang="zh-CN" altLang="en-US" sz="2000" b="1" dirty="0">
                <a:solidFill>
                  <a:srgbClr val="FF0000"/>
                </a:solidFill>
                <a:latin typeface="+mj-ea"/>
                <a:ea typeface="+mj-ea"/>
              </a:rPr>
              <a:t>按</a:t>
            </a:r>
            <a:r>
              <a:rPr lang="zh-CN" altLang="zh-CN" sz="2000" b="1" dirty="0">
                <a:solidFill>
                  <a:srgbClr val="FF0000"/>
                </a:solidFill>
                <a:latin typeface="+mj-ea"/>
                <a:ea typeface="+mj-ea"/>
              </a:rPr>
              <a:t>城市规划</a:t>
            </a:r>
            <a:r>
              <a:rPr lang="zh-CN" altLang="en-US" sz="2000" b="1" dirty="0">
                <a:solidFill>
                  <a:srgbClr val="FF0000"/>
                </a:solidFill>
                <a:latin typeface="+mj-ea"/>
                <a:ea typeface="+mj-ea"/>
              </a:rPr>
              <a:t>管理</a:t>
            </a:r>
            <a:r>
              <a:rPr lang="zh-CN" altLang="en-US" sz="2000" b="1" dirty="0" smtClean="0">
                <a:solidFill>
                  <a:srgbClr val="FF0000"/>
                </a:solidFill>
                <a:latin typeface="+mj-ea"/>
                <a:ea typeface="+mj-ea"/>
              </a:rPr>
              <a:t>的</a:t>
            </a:r>
            <a:r>
              <a:rPr lang="zh-CN" altLang="en-US" sz="2000" dirty="0" smtClean="0">
                <a:latin typeface="+mj-ea"/>
                <a:ea typeface="+mj-ea"/>
              </a:rPr>
              <a:t>（</a:t>
            </a:r>
            <a:r>
              <a:rPr lang="zh-CN" altLang="en-US" sz="2000" dirty="0" smtClean="0">
                <a:latin typeface="+mj-ea"/>
                <a:ea typeface="+mj-ea"/>
              </a:rPr>
              <a:t>在环市街道、</a:t>
            </a:r>
            <a:r>
              <a:rPr lang="zh-CN" altLang="en-US" sz="2000" dirty="0" smtClean="0">
                <a:latin typeface="+mj-ea"/>
                <a:ea typeface="+mj-ea"/>
              </a:rPr>
              <a:t>潮连街道、</a:t>
            </a:r>
            <a:r>
              <a:rPr lang="zh-CN" altLang="en-US" sz="2000" dirty="0" smtClean="0">
                <a:latin typeface="+mj-ea"/>
              </a:rPr>
              <a:t>白沙</a:t>
            </a:r>
            <a:r>
              <a:rPr lang="zh-CN" altLang="en-US" sz="2000" dirty="0" smtClean="0">
                <a:latin typeface="+mj-ea"/>
              </a:rPr>
              <a:t>街道</a:t>
            </a:r>
            <a:r>
              <a:rPr lang="zh-CN" altLang="en-US" sz="2000" dirty="0" smtClean="0">
                <a:latin typeface="+mj-ea"/>
                <a:ea typeface="+mj-ea"/>
              </a:rPr>
              <a:t>范围的</a:t>
            </a:r>
            <a:r>
              <a:rPr lang="zh-CN" altLang="en-US" sz="2000" dirty="0" smtClean="0">
                <a:latin typeface="+mj-ea"/>
                <a:ea typeface="+mj-ea"/>
              </a:rPr>
              <a:t>），</a:t>
            </a:r>
            <a:r>
              <a:rPr lang="zh-CN" altLang="zh-CN" sz="2000" dirty="0" smtClean="0">
                <a:latin typeface="+mj-ea"/>
                <a:ea typeface="+mj-ea"/>
              </a:rPr>
              <a:t>宅基地</a:t>
            </a:r>
            <a:r>
              <a:rPr lang="zh-CN" altLang="zh-CN" sz="2000" dirty="0">
                <a:latin typeface="+mj-ea"/>
                <a:ea typeface="+mj-ea"/>
              </a:rPr>
              <a:t>使用权有合法来源，</a:t>
            </a:r>
            <a:r>
              <a:rPr lang="zh-CN" altLang="en-US" sz="2000" dirty="0">
                <a:latin typeface="+mj-ea"/>
                <a:ea typeface="+mj-ea"/>
              </a:rPr>
              <a:t>但已建成的</a:t>
            </a:r>
            <a:r>
              <a:rPr lang="zh-CN" altLang="zh-CN" sz="2000" b="1" dirty="0">
                <a:solidFill>
                  <a:srgbClr val="FF0000"/>
                </a:solidFill>
                <a:latin typeface="+mj-ea"/>
                <a:ea typeface="+mj-ea"/>
              </a:rPr>
              <a:t>地上房屋</a:t>
            </a:r>
            <a:r>
              <a:rPr lang="zh-CN" altLang="en-US" sz="2000" b="1" dirty="0">
                <a:solidFill>
                  <a:srgbClr val="FF0000"/>
                </a:solidFill>
                <a:latin typeface="+mj-ea"/>
                <a:ea typeface="+mj-ea"/>
              </a:rPr>
              <a:t>无规划审批及报建手续的</a:t>
            </a:r>
            <a:r>
              <a:rPr lang="zh-CN" altLang="zh-CN" sz="2000" dirty="0">
                <a:latin typeface="+mj-ea"/>
                <a:ea typeface="+mj-ea"/>
              </a:rPr>
              <a:t>，按不同时</a:t>
            </a:r>
            <a:r>
              <a:rPr lang="zh-CN" altLang="en-US" sz="2000" dirty="0">
                <a:latin typeface="+mj-ea"/>
                <a:ea typeface="+mj-ea"/>
              </a:rPr>
              <a:t>间</a:t>
            </a:r>
            <a:r>
              <a:rPr lang="zh-CN" altLang="zh-CN" sz="2000" dirty="0">
                <a:latin typeface="+mj-ea"/>
                <a:ea typeface="+mj-ea"/>
              </a:rPr>
              <a:t>段来</a:t>
            </a:r>
            <a:r>
              <a:rPr lang="zh-CN" altLang="en-US" sz="2000" dirty="0">
                <a:latin typeface="+mj-ea"/>
                <a:ea typeface="+mj-ea"/>
              </a:rPr>
              <a:t>划</a:t>
            </a:r>
            <a:r>
              <a:rPr lang="zh-CN" altLang="zh-CN" sz="2000" dirty="0">
                <a:latin typeface="+mj-ea"/>
                <a:ea typeface="+mj-ea"/>
              </a:rPr>
              <a:t>分房屋是否要补办规划审批手续</a:t>
            </a:r>
            <a:r>
              <a:rPr lang="zh-CN" altLang="en-US" sz="2000" dirty="0">
                <a:latin typeface="+mj-ea"/>
                <a:ea typeface="+mj-ea"/>
              </a:rPr>
              <a:t>才能办理登记</a:t>
            </a:r>
            <a:r>
              <a:rPr lang="zh-CN" altLang="zh-CN" sz="2000" dirty="0">
                <a:latin typeface="+mj-ea"/>
                <a:ea typeface="+mj-ea"/>
              </a:rPr>
              <a:t>。</a:t>
            </a:r>
            <a:r>
              <a:rPr lang="en-US" altLang="zh-CN" sz="2000" spc="400" dirty="0">
                <a:latin typeface="+mj-ea"/>
                <a:ea typeface="+mj-ea"/>
                <a:sym typeface="微软雅黑" panose="020B0503020204020204" pitchFamily="34" charset="-122"/>
              </a:rPr>
              <a:t> </a:t>
            </a:r>
            <a:endParaRPr lang="zh-CN" altLang="en-US" sz="2000" spc="400" dirty="0" smtClean="0">
              <a:latin typeface="+mj-ea"/>
              <a:ea typeface="+mj-ea"/>
              <a:sym typeface="微软雅黑" panose="020B0503020204020204" pitchFamily="34" charset="-122"/>
            </a:endParaRPr>
          </a:p>
        </p:txBody>
      </p:sp>
      <p:sp>
        <p:nvSpPr>
          <p:cNvPr id="12" name="矩形 91"/>
          <p:cNvSpPr>
            <a:spLocks noChangeArrowheads="1"/>
          </p:cNvSpPr>
          <p:nvPr/>
        </p:nvSpPr>
        <p:spPr bwMode="auto">
          <a:xfrm flipH="1">
            <a:off x="3895327" y="2895377"/>
            <a:ext cx="3332747" cy="1015663"/>
          </a:xfrm>
          <a:prstGeom prst="rect">
            <a:avLst/>
          </a:prstGeom>
          <a:solidFill>
            <a:srgbClr val="66CCFF"/>
          </a:solidFill>
          <a:ln>
            <a:noFill/>
          </a:ln>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ts val="2400"/>
              </a:lnSpc>
              <a:defRPr/>
            </a:pPr>
            <a:r>
              <a:rPr lang="zh-TW" altLang="zh-CN" sz="2000" dirty="0">
                <a:latin typeface="+mn-ea"/>
                <a:ea typeface="+mn-ea"/>
              </a:rPr>
              <a:t>在1997</a:t>
            </a:r>
            <a:r>
              <a:rPr lang="zh-CN" altLang="zh-CN" sz="2000" dirty="0">
                <a:latin typeface="+mn-ea"/>
                <a:ea typeface="+mn-ea"/>
              </a:rPr>
              <a:t>年</a:t>
            </a:r>
            <a:r>
              <a:rPr lang="zh-TW" altLang="zh-CN" sz="2000" dirty="0">
                <a:latin typeface="+mn-ea"/>
                <a:ea typeface="+mn-ea"/>
              </a:rPr>
              <a:t>8</a:t>
            </a:r>
            <a:r>
              <a:rPr lang="zh-CN" altLang="zh-CN" sz="2000" dirty="0">
                <a:latin typeface="+mn-ea"/>
                <a:ea typeface="+mn-ea"/>
              </a:rPr>
              <a:t>月</a:t>
            </a:r>
            <a:r>
              <a:rPr lang="zh-TW" altLang="zh-CN" sz="2000" dirty="0">
                <a:latin typeface="+mn-ea"/>
                <a:ea typeface="+mn-ea"/>
              </a:rPr>
              <a:t>26</a:t>
            </a:r>
            <a:r>
              <a:rPr lang="zh-CN" altLang="zh-CN" sz="2000" dirty="0">
                <a:latin typeface="+mn-ea"/>
                <a:ea typeface="+mn-ea"/>
              </a:rPr>
              <a:t>日</a:t>
            </a:r>
            <a:r>
              <a:rPr lang="zh-TW" altLang="zh-CN" sz="2000" dirty="0">
                <a:latin typeface="+mn-ea"/>
                <a:ea typeface="+mn-ea"/>
              </a:rPr>
              <a:t>至</a:t>
            </a:r>
            <a:r>
              <a:rPr lang="en-US" altLang="zh-CN" sz="2000" dirty="0">
                <a:latin typeface="+mn-ea"/>
                <a:ea typeface="+mn-ea"/>
              </a:rPr>
              <a:t>2008</a:t>
            </a:r>
            <a:r>
              <a:rPr lang="zh-TW" altLang="zh-CN" sz="2000" dirty="0">
                <a:latin typeface="+mn-ea"/>
                <a:ea typeface="+mn-ea"/>
              </a:rPr>
              <a:t>年1</a:t>
            </a:r>
            <a:r>
              <a:rPr lang="zh-CN" altLang="zh-CN" sz="2000" dirty="0">
                <a:latin typeface="+mn-ea"/>
                <a:ea typeface="+mn-ea"/>
              </a:rPr>
              <a:t>月</a:t>
            </a:r>
            <a:r>
              <a:rPr lang="zh-TW" altLang="zh-CN" sz="2000" dirty="0">
                <a:latin typeface="+mn-ea"/>
                <a:ea typeface="+mn-ea"/>
              </a:rPr>
              <a:t>1</a:t>
            </a:r>
            <a:r>
              <a:rPr lang="zh-CN" altLang="zh-CN" sz="2000" dirty="0" smtClean="0">
                <a:latin typeface="+mn-ea"/>
                <a:ea typeface="+mn-ea"/>
              </a:rPr>
              <a:t>日</a:t>
            </a:r>
            <a:r>
              <a:rPr lang="zh-CN" altLang="en-US" sz="2000" dirty="0" smtClean="0">
                <a:latin typeface="+mn-ea"/>
                <a:ea typeface="+mn-ea"/>
              </a:rPr>
              <a:t>前</a:t>
            </a:r>
            <a:r>
              <a:rPr lang="zh-TW" altLang="zh-CN" sz="2000" dirty="0">
                <a:latin typeface="+mn-ea"/>
                <a:ea typeface="+mn-ea"/>
              </a:rPr>
              <a:t>建成</a:t>
            </a:r>
            <a:r>
              <a:rPr lang="zh-CN" altLang="zh-CN" sz="2000" dirty="0">
                <a:latin typeface="+mn-ea"/>
                <a:ea typeface="+mn-ea"/>
              </a:rPr>
              <a:t>且至今未扩建、改建、</a:t>
            </a:r>
            <a:r>
              <a:rPr lang="zh-CN" altLang="zh-CN" sz="2000" dirty="0" smtClean="0">
                <a:latin typeface="+mn-ea"/>
                <a:ea typeface="+mn-ea"/>
              </a:rPr>
              <a:t>拆建</a:t>
            </a:r>
            <a:r>
              <a:rPr lang="zh-CN" altLang="en-US" sz="2000" dirty="0" smtClean="0">
                <a:latin typeface="+mn-ea"/>
                <a:ea typeface="+mn-ea"/>
              </a:rPr>
              <a:t>的</a:t>
            </a:r>
            <a:endParaRPr lang="zh-CN" altLang="en-US" sz="2000" spc="400" dirty="0" smtClean="0">
              <a:solidFill>
                <a:schemeClr val="bg1"/>
              </a:solidFill>
              <a:latin typeface="+mn-ea"/>
              <a:ea typeface="+mn-ea"/>
              <a:sym typeface="微软雅黑" panose="020B0503020204020204" pitchFamily="34" charset="-122"/>
            </a:endParaRPr>
          </a:p>
        </p:txBody>
      </p:sp>
      <p:sp>
        <p:nvSpPr>
          <p:cNvPr id="13" name=" 159"/>
          <p:cNvSpPr>
            <a:spLocks noChangeArrowheads="1"/>
          </p:cNvSpPr>
          <p:nvPr/>
        </p:nvSpPr>
        <p:spPr bwMode="auto">
          <a:xfrm rot="5400000">
            <a:off x="1672943" y="3938097"/>
            <a:ext cx="679125" cy="374117"/>
          </a:xfrm>
          <a:custGeom>
            <a:avLst/>
            <a:gdLst>
              <a:gd name="T0" fmla="*/ 4802422 w 812503"/>
              <a:gd name="T1" fmla="*/ 0 h 310097"/>
              <a:gd name="T2" fmla="*/ 7157277 w 812503"/>
              <a:gd name="T3" fmla="*/ 15613527 h 310097"/>
              <a:gd name="T4" fmla="*/ 4802422 w 812503"/>
              <a:gd name="T5" fmla="*/ 31227074 h 310097"/>
              <a:gd name="T6" fmla="*/ 4802422 w 812503"/>
              <a:gd name="T7" fmla="*/ 21370729 h 310097"/>
              <a:gd name="T8" fmla="*/ 0 w 812503"/>
              <a:gd name="T9" fmla="*/ 26140835 h 310097"/>
              <a:gd name="T10" fmla="*/ 1416744 w 812503"/>
              <a:gd name="T11" fmla="*/ 15613527 h 310097"/>
              <a:gd name="T12" fmla="*/ 0 w 812503"/>
              <a:gd name="T13" fmla="*/ 5086106 h 310097"/>
              <a:gd name="T14" fmla="*/ 4802422 w 812503"/>
              <a:gd name="T15" fmla="*/ 9856575 h 310097"/>
              <a:gd name="T16" fmla="*/ 0 60000 65536"/>
              <a:gd name="T17" fmla="*/ 0 60000 65536"/>
              <a:gd name="T18" fmla="*/ 0 60000 65536"/>
              <a:gd name="T19" fmla="*/ 0 60000 65536"/>
              <a:gd name="T20" fmla="*/ 0 60000 65536"/>
              <a:gd name="T21" fmla="*/ 0 60000 65536"/>
              <a:gd name="T22" fmla="*/ 0 60000 65536"/>
              <a:gd name="T23" fmla="*/ 0 60000 65536"/>
              <a:gd name="T24" fmla="*/ 0 w 812503"/>
              <a:gd name="T25" fmla="*/ 0 h 310097"/>
              <a:gd name="T26" fmla="*/ 812503 w 812503"/>
              <a:gd name="T27" fmla="*/ 310097 h 310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2503" h="310097">
                <a:moveTo>
                  <a:pt x="545178" y="0"/>
                </a:moveTo>
                <a:lnTo>
                  <a:pt x="812503" y="155049"/>
                </a:lnTo>
                <a:lnTo>
                  <a:pt x="545178" y="310097"/>
                </a:lnTo>
                <a:lnTo>
                  <a:pt x="545178" y="212220"/>
                </a:lnTo>
                <a:lnTo>
                  <a:pt x="0" y="259590"/>
                </a:lnTo>
                <a:lnTo>
                  <a:pt x="160832" y="155049"/>
                </a:lnTo>
                <a:lnTo>
                  <a:pt x="0" y="50507"/>
                </a:lnTo>
                <a:lnTo>
                  <a:pt x="545178" y="97878"/>
                </a:lnTo>
                <a:lnTo>
                  <a:pt x="545178" y="0"/>
                </a:lnTo>
                <a:close/>
              </a:path>
            </a:pathLst>
          </a:custGeom>
          <a:gradFill rotWithShape="1">
            <a:gsLst>
              <a:gs pos="0">
                <a:srgbClr val="14CD68"/>
              </a:gs>
              <a:gs pos="78999">
                <a:srgbClr val="035C7D"/>
              </a:gs>
              <a:gs pos="100000">
                <a:srgbClr val="035C7D"/>
              </a:gs>
            </a:gsLst>
            <a:lin ang="0" scaled="1"/>
          </a:gradFill>
          <a:ln w="12700">
            <a:noFill/>
            <a:round/>
            <a:headEnd/>
            <a:tailEnd/>
          </a:ln>
        </p:spPr>
        <p:txBody>
          <a:bodyPr/>
          <a:lstStyle/>
          <a:p>
            <a:endParaRPr lang="zh-CN" altLang="en-US"/>
          </a:p>
        </p:txBody>
      </p:sp>
      <p:sp>
        <p:nvSpPr>
          <p:cNvPr id="14" name="矩形 91"/>
          <p:cNvSpPr>
            <a:spLocks noChangeArrowheads="1"/>
          </p:cNvSpPr>
          <p:nvPr/>
        </p:nvSpPr>
        <p:spPr bwMode="auto">
          <a:xfrm flipH="1">
            <a:off x="3497943" y="4303455"/>
            <a:ext cx="3688202" cy="2246769"/>
          </a:xfrm>
          <a:prstGeom prst="rect">
            <a:avLst/>
          </a:prstGeom>
          <a:solidFill>
            <a:srgbClr val="66CCFF"/>
          </a:solidFill>
          <a:ln>
            <a:noFill/>
          </a:ln>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ts val="2400"/>
              </a:lnSpc>
              <a:defRPr/>
            </a:pPr>
            <a:r>
              <a:rPr lang="zh-TW" altLang="zh-CN" dirty="0" smtClean="0">
                <a:latin typeface="+mn-ea"/>
                <a:ea typeface="+mn-ea"/>
              </a:rPr>
              <a:t>已</a:t>
            </a:r>
            <a:r>
              <a:rPr lang="zh-TW" altLang="zh-CN" dirty="0">
                <a:latin typeface="+mn-ea"/>
                <a:ea typeface="+mn-ea"/>
              </a:rPr>
              <a:t>建房屋</a:t>
            </a:r>
            <a:r>
              <a:rPr lang="zh-CN" altLang="zh-CN" u="sng" dirty="0">
                <a:solidFill>
                  <a:srgbClr val="FF0000"/>
                </a:solidFill>
                <a:latin typeface="+mn-ea"/>
                <a:ea typeface="+mn-ea"/>
              </a:rPr>
              <a:t>建筑总高度在</a:t>
            </a:r>
            <a:r>
              <a:rPr lang="en-US" altLang="zh-CN" u="sng" dirty="0">
                <a:solidFill>
                  <a:srgbClr val="FF0000"/>
                </a:solidFill>
                <a:latin typeface="+mn-ea"/>
                <a:ea typeface="+mn-ea"/>
              </a:rPr>
              <a:t>13.8</a:t>
            </a:r>
            <a:r>
              <a:rPr lang="zh-CN" altLang="zh-CN" u="sng" dirty="0">
                <a:solidFill>
                  <a:srgbClr val="FF0000"/>
                </a:solidFill>
                <a:latin typeface="+mn-ea"/>
                <a:ea typeface="+mn-ea"/>
              </a:rPr>
              <a:t>米以内</a:t>
            </a:r>
            <a:r>
              <a:rPr lang="en-US" altLang="zh-CN" u="sng" dirty="0">
                <a:solidFill>
                  <a:srgbClr val="FF0000"/>
                </a:solidFill>
                <a:latin typeface="+mn-ea"/>
                <a:ea typeface="+mn-ea"/>
              </a:rPr>
              <a:t>(</a:t>
            </a:r>
            <a:r>
              <a:rPr lang="zh-CN" altLang="zh-CN" u="sng" dirty="0">
                <a:solidFill>
                  <a:srgbClr val="FF0000"/>
                </a:solidFill>
                <a:latin typeface="+mn-ea"/>
                <a:ea typeface="+mn-ea"/>
              </a:rPr>
              <a:t>不含楼梯间高度</a:t>
            </a:r>
            <a:r>
              <a:rPr lang="en-US" altLang="zh-CN" u="sng" dirty="0">
                <a:solidFill>
                  <a:srgbClr val="FF0000"/>
                </a:solidFill>
                <a:latin typeface="+mn-ea"/>
                <a:ea typeface="+mn-ea"/>
              </a:rPr>
              <a:t>)</a:t>
            </a:r>
            <a:r>
              <a:rPr lang="zh-CN" altLang="zh-CN" dirty="0">
                <a:latin typeface="+mn-ea"/>
                <a:ea typeface="+mn-ea"/>
              </a:rPr>
              <a:t>的，按照权属来源确定的宅基地</a:t>
            </a:r>
            <a:r>
              <a:rPr lang="zh-CN" altLang="zh-CN" dirty="0" smtClean="0">
                <a:latin typeface="+mn-ea"/>
                <a:ea typeface="+mn-ea"/>
              </a:rPr>
              <a:t>使用面积</a:t>
            </a:r>
            <a:r>
              <a:rPr lang="zh-CN" altLang="en-US" dirty="0" smtClean="0">
                <a:latin typeface="+mn-ea"/>
                <a:ea typeface="+mn-ea"/>
              </a:rPr>
              <a:t>及其使用权范围内的</a:t>
            </a:r>
            <a:r>
              <a:rPr lang="zh-TW" altLang="zh-CN" dirty="0" smtClean="0">
                <a:latin typeface="+mn-ea"/>
                <a:ea typeface="+mn-ea"/>
              </a:rPr>
              <a:t>房屋</a:t>
            </a:r>
            <a:r>
              <a:rPr lang="zh-TW" altLang="zh-CN" dirty="0">
                <a:latin typeface="+mn-ea"/>
                <a:ea typeface="+mn-ea"/>
              </a:rPr>
              <a:t>实际建筑面积</a:t>
            </a:r>
            <a:r>
              <a:rPr lang="zh-CN" altLang="zh-CN" dirty="0">
                <a:latin typeface="+mn-ea"/>
                <a:ea typeface="+mn-ea"/>
              </a:rPr>
              <a:t>予以确权</a:t>
            </a:r>
            <a:r>
              <a:rPr lang="zh-TW" altLang="zh-CN" dirty="0">
                <a:latin typeface="+mn-ea"/>
                <a:ea typeface="+mn-ea"/>
              </a:rPr>
              <a:t>登记</a:t>
            </a:r>
            <a:r>
              <a:rPr lang="zh-CN" altLang="zh-CN" dirty="0" smtClean="0">
                <a:latin typeface="+mn-ea"/>
                <a:ea typeface="+mn-ea"/>
              </a:rPr>
              <a:t>。</a:t>
            </a:r>
            <a:r>
              <a:rPr lang="zh-CN" altLang="zh-CN" dirty="0">
                <a:latin typeface="+mn-ea"/>
                <a:ea typeface="+mn-ea"/>
              </a:rPr>
              <a:t>房屋建筑高度超过上述规定的建筑面积部分，在登记簿和权属证书附记栏中</a:t>
            </a:r>
            <a:r>
              <a:rPr lang="zh-CN" altLang="zh-CN" dirty="0" smtClean="0">
                <a:latin typeface="+mn-ea"/>
                <a:ea typeface="+mn-ea"/>
              </a:rPr>
              <a:t>注明</a:t>
            </a:r>
            <a:r>
              <a:rPr lang="zh-CN" altLang="en-US" dirty="0" smtClean="0">
                <a:latin typeface="+mn-ea"/>
                <a:ea typeface="+mn-ea"/>
              </a:rPr>
              <a:t>。</a:t>
            </a:r>
            <a:endParaRPr lang="zh-CN" altLang="en-US" spc="400" dirty="0" smtClean="0">
              <a:solidFill>
                <a:schemeClr val="bg1"/>
              </a:solidFill>
              <a:latin typeface="+mn-ea"/>
              <a:ea typeface="+mn-ea"/>
              <a:sym typeface="微软雅黑" panose="020B0503020204020204" pitchFamily="34" charset="-122"/>
            </a:endParaRPr>
          </a:p>
        </p:txBody>
      </p:sp>
      <p:sp>
        <p:nvSpPr>
          <p:cNvPr id="15" name="矩形 91"/>
          <p:cNvSpPr>
            <a:spLocks noChangeArrowheads="1"/>
          </p:cNvSpPr>
          <p:nvPr/>
        </p:nvSpPr>
        <p:spPr bwMode="auto">
          <a:xfrm flipH="1">
            <a:off x="405571" y="2856137"/>
            <a:ext cx="2770447" cy="1015663"/>
          </a:xfrm>
          <a:prstGeom prst="rect">
            <a:avLst/>
          </a:prstGeom>
          <a:solidFill>
            <a:srgbClr val="92D050"/>
          </a:solidFill>
          <a:ln>
            <a:noFill/>
          </a:ln>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ts val="2400"/>
              </a:lnSpc>
              <a:defRPr/>
            </a:pPr>
            <a:r>
              <a:rPr lang="zh-TW" altLang="zh-CN" sz="2000" dirty="0">
                <a:latin typeface="+mn-ea"/>
                <a:ea typeface="+mn-ea"/>
              </a:rPr>
              <a:t>在1997</a:t>
            </a:r>
            <a:r>
              <a:rPr lang="zh-CN" altLang="zh-CN" sz="2000" dirty="0">
                <a:latin typeface="+mn-ea"/>
                <a:ea typeface="+mn-ea"/>
              </a:rPr>
              <a:t>年</a:t>
            </a:r>
            <a:r>
              <a:rPr lang="zh-TW" altLang="zh-CN" sz="2000" dirty="0">
                <a:latin typeface="+mn-ea"/>
                <a:ea typeface="+mn-ea"/>
              </a:rPr>
              <a:t>8</a:t>
            </a:r>
            <a:r>
              <a:rPr lang="zh-CN" altLang="zh-CN" sz="2000" dirty="0">
                <a:latin typeface="+mn-ea"/>
                <a:ea typeface="+mn-ea"/>
              </a:rPr>
              <a:t>月</a:t>
            </a:r>
            <a:r>
              <a:rPr lang="zh-TW" altLang="zh-CN" sz="2000" dirty="0">
                <a:latin typeface="+mn-ea"/>
                <a:ea typeface="+mn-ea"/>
              </a:rPr>
              <a:t>26</a:t>
            </a:r>
            <a:r>
              <a:rPr lang="zh-CN" altLang="zh-CN" sz="2000" dirty="0">
                <a:latin typeface="+mn-ea"/>
                <a:ea typeface="+mn-ea"/>
              </a:rPr>
              <a:t>日</a:t>
            </a:r>
            <a:r>
              <a:rPr lang="zh-TW" altLang="zh-CN" sz="2000" dirty="0">
                <a:latin typeface="+mn-ea"/>
                <a:ea typeface="+mn-ea"/>
              </a:rPr>
              <a:t>前建成</a:t>
            </a:r>
            <a:r>
              <a:rPr lang="zh-CN" altLang="zh-CN" sz="2000" dirty="0">
                <a:latin typeface="+mn-ea"/>
                <a:ea typeface="+mn-ea"/>
              </a:rPr>
              <a:t>且至今未扩建、改建、拆建</a:t>
            </a:r>
            <a:r>
              <a:rPr lang="zh-TW" altLang="zh-CN" sz="2000" dirty="0">
                <a:latin typeface="+mn-ea"/>
                <a:ea typeface="+mn-ea"/>
              </a:rPr>
              <a:t>的</a:t>
            </a:r>
            <a:endParaRPr lang="zh-CN" altLang="en-US" sz="2000" spc="400" dirty="0" smtClean="0">
              <a:solidFill>
                <a:schemeClr val="bg1"/>
              </a:solidFill>
              <a:latin typeface="+mn-ea"/>
              <a:ea typeface="+mn-ea"/>
              <a:sym typeface="微软雅黑" panose="020B0503020204020204" pitchFamily="34" charset="-122"/>
            </a:endParaRPr>
          </a:p>
        </p:txBody>
      </p:sp>
      <p:sp>
        <p:nvSpPr>
          <p:cNvPr id="16" name="矩形 91"/>
          <p:cNvSpPr>
            <a:spLocks noChangeArrowheads="1"/>
          </p:cNvSpPr>
          <p:nvPr/>
        </p:nvSpPr>
        <p:spPr bwMode="auto">
          <a:xfrm flipH="1">
            <a:off x="345935" y="4479231"/>
            <a:ext cx="2954104" cy="1323439"/>
          </a:xfrm>
          <a:prstGeom prst="rect">
            <a:avLst/>
          </a:prstGeom>
          <a:solidFill>
            <a:srgbClr val="92D050"/>
          </a:solidFill>
          <a:ln>
            <a:noFill/>
          </a:ln>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ts val="2400"/>
              </a:lnSpc>
              <a:defRPr/>
            </a:pPr>
            <a:r>
              <a:rPr lang="en-US" altLang="zh-TW" sz="2000" dirty="0">
                <a:latin typeface="+mj-ea"/>
                <a:ea typeface="+mj-ea"/>
              </a:rPr>
              <a:t> </a:t>
            </a:r>
            <a:r>
              <a:rPr lang="en-US" altLang="zh-TW" sz="2000" dirty="0" smtClean="0">
                <a:latin typeface="+mj-ea"/>
                <a:ea typeface="+mj-ea"/>
              </a:rPr>
              <a:t>   </a:t>
            </a:r>
            <a:r>
              <a:rPr lang="zh-TW" altLang="zh-CN" sz="2000" dirty="0" smtClean="0">
                <a:latin typeface="+mj-ea"/>
                <a:ea typeface="+mj-ea"/>
              </a:rPr>
              <a:t>按照</a:t>
            </a:r>
            <a:r>
              <a:rPr lang="zh-CN" altLang="zh-CN" sz="2000" dirty="0">
                <a:latin typeface="+mj-ea"/>
                <a:ea typeface="+mj-ea"/>
              </a:rPr>
              <a:t>权属来源确定的宅基地使用面积和</a:t>
            </a:r>
            <a:r>
              <a:rPr lang="zh-TW" altLang="zh-CN" sz="2000" dirty="0">
                <a:latin typeface="+mj-ea"/>
                <a:ea typeface="+mj-ea"/>
              </a:rPr>
              <a:t>房屋实际建筑面积</a:t>
            </a:r>
            <a:r>
              <a:rPr lang="zh-CN" altLang="zh-CN" sz="2000" dirty="0">
                <a:latin typeface="+mj-ea"/>
                <a:ea typeface="+mj-ea"/>
              </a:rPr>
              <a:t>予以确权</a:t>
            </a:r>
            <a:r>
              <a:rPr lang="zh-TW" altLang="zh-CN" sz="2000" dirty="0">
                <a:latin typeface="+mj-ea"/>
                <a:ea typeface="+mj-ea"/>
              </a:rPr>
              <a:t>登记。</a:t>
            </a:r>
            <a:endParaRPr lang="zh-CN" altLang="en-US" sz="2000" spc="400" dirty="0" smtClean="0">
              <a:solidFill>
                <a:schemeClr val="bg1"/>
              </a:solidFill>
              <a:latin typeface="+mj-ea"/>
              <a:ea typeface="+mj-ea"/>
              <a:sym typeface="微软雅黑" panose="020B0503020204020204" pitchFamily="34" charset="-122"/>
            </a:endParaRPr>
          </a:p>
        </p:txBody>
      </p:sp>
      <p:sp>
        <p:nvSpPr>
          <p:cNvPr id="17" name=" 159"/>
          <p:cNvSpPr>
            <a:spLocks noChangeArrowheads="1"/>
          </p:cNvSpPr>
          <p:nvPr/>
        </p:nvSpPr>
        <p:spPr bwMode="auto">
          <a:xfrm rot="5400000">
            <a:off x="5072258" y="3934355"/>
            <a:ext cx="517681" cy="374117"/>
          </a:xfrm>
          <a:custGeom>
            <a:avLst/>
            <a:gdLst>
              <a:gd name="T0" fmla="*/ 4802422 w 812503"/>
              <a:gd name="T1" fmla="*/ 0 h 310097"/>
              <a:gd name="T2" fmla="*/ 7157277 w 812503"/>
              <a:gd name="T3" fmla="*/ 15613527 h 310097"/>
              <a:gd name="T4" fmla="*/ 4802422 w 812503"/>
              <a:gd name="T5" fmla="*/ 31227074 h 310097"/>
              <a:gd name="T6" fmla="*/ 4802422 w 812503"/>
              <a:gd name="T7" fmla="*/ 21370729 h 310097"/>
              <a:gd name="T8" fmla="*/ 0 w 812503"/>
              <a:gd name="T9" fmla="*/ 26140835 h 310097"/>
              <a:gd name="T10" fmla="*/ 1416744 w 812503"/>
              <a:gd name="T11" fmla="*/ 15613527 h 310097"/>
              <a:gd name="T12" fmla="*/ 0 w 812503"/>
              <a:gd name="T13" fmla="*/ 5086106 h 310097"/>
              <a:gd name="T14" fmla="*/ 4802422 w 812503"/>
              <a:gd name="T15" fmla="*/ 9856575 h 310097"/>
              <a:gd name="T16" fmla="*/ 0 60000 65536"/>
              <a:gd name="T17" fmla="*/ 0 60000 65536"/>
              <a:gd name="T18" fmla="*/ 0 60000 65536"/>
              <a:gd name="T19" fmla="*/ 0 60000 65536"/>
              <a:gd name="T20" fmla="*/ 0 60000 65536"/>
              <a:gd name="T21" fmla="*/ 0 60000 65536"/>
              <a:gd name="T22" fmla="*/ 0 60000 65536"/>
              <a:gd name="T23" fmla="*/ 0 60000 65536"/>
              <a:gd name="T24" fmla="*/ 0 w 812503"/>
              <a:gd name="T25" fmla="*/ 0 h 310097"/>
              <a:gd name="T26" fmla="*/ 812503 w 812503"/>
              <a:gd name="T27" fmla="*/ 310097 h 310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2503" h="310097">
                <a:moveTo>
                  <a:pt x="545178" y="0"/>
                </a:moveTo>
                <a:lnTo>
                  <a:pt x="812503" y="155049"/>
                </a:lnTo>
                <a:lnTo>
                  <a:pt x="545178" y="310097"/>
                </a:lnTo>
                <a:lnTo>
                  <a:pt x="545178" y="212220"/>
                </a:lnTo>
                <a:lnTo>
                  <a:pt x="0" y="259590"/>
                </a:lnTo>
                <a:lnTo>
                  <a:pt x="160832" y="155049"/>
                </a:lnTo>
                <a:lnTo>
                  <a:pt x="0" y="50507"/>
                </a:lnTo>
                <a:lnTo>
                  <a:pt x="545178" y="97878"/>
                </a:lnTo>
                <a:lnTo>
                  <a:pt x="545178" y="0"/>
                </a:lnTo>
                <a:close/>
              </a:path>
            </a:pathLst>
          </a:custGeom>
          <a:gradFill rotWithShape="1">
            <a:gsLst>
              <a:gs pos="0">
                <a:srgbClr val="14CD68"/>
              </a:gs>
              <a:gs pos="78999">
                <a:srgbClr val="035C7D"/>
              </a:gs>
              <a:gs pos="100000">
                <a:srgbClr val="035C7D"/>
              </a:gs>
            </a:gsLst>
            <a:lin ang="0" scaled="1"/>
          </a:gradFill>
          <a:ln w="12700">
            <a:noFill/>
            <a:round/>
            <a:headEnd/>
            <a:tailEnd/>
          </a:ln>
        </p:spPr>
        <p:txBody>
          <a:bodyPr/>
          <a:lstStyle/>
          <a:p>
            <a:endParaRPr lang="zh-CN" altLang="en-US"/>
          </a:p>
        </p:txBody>
      </p:sp>
      <p:sp>
        <p:nvSpPr>
          <p:cNvPr id="18" name="矩形 91"/>
          <p:cNvSpPr>
            <a:spLocks noChangeArrowheads="1"/>
          </p:cNvSpPr>
          <p:nvPr/>
        </p:nvSpPr>
        <p:spPr bwMode="auto">
          <a:xfrm flipH="1">
            <a:off x="7700107" y="3014030"/>
            <a:ext cx="3383460" cy="707886"/>
          </a:xfrm>
          <a:prstGeom prst="rect">
            <a:avLst/>
          </a:prstGeom>
          <a:solidFill>
            <a:srgbClr val="FFC000"/>
          </a:solidFill>
          <a:ln>
            <a:noFill/>
          </a:ln>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ts val="2400"/>
              </a:lnSpc>
              <a:defRPr/>
            </a:pPr>
            <a:r>
              <a:rPr lang="zh-CN" altLang="en-US" sz="2000" dirty="0" smtClean="0">
                <a:latin typeface="+mj-ea"/>
                <a:ea typeface="+mj-ea"/>
              </a:rPr>
              <a:t>在</a:t>
            </a:r>
            <a:r>
              <a:rPr lang="en-US" altLang="zh-CN" sz="2000" dirty="0" smtClean="0">
                <a:latin typeface="+mj-ea"/>
                <a:ea typeface="+mj-ea"/>
              </a:rPr>
              <a:t>2008</a:t>
            </a:r>
            <a:r>
              <a:rPr lang="zh-TW" altLang="zh-CN" sz="2000" dirty="0">
                <a:latin typeface="+mj-ea"/>
                <a:ea typeface="+mj-ea"/>
              </a:rPr>
              <a:t>年1</a:t>
            </a:r>
            <a:r>
              <a:rPr lang="zh-CN" altLang="zh-CN" sz="2000" dirty="0">
                <a:latin typeface="+mj-ea"/>
                <a:ea typeface="+mj-ea"/>
              </a:rPr>
              <a:t>月</a:t>
            </a:r>
            <a:r>
              <a:rPr lang="zh-TW" altLang="zh-CN" sz="2000" dirty="0">
                <a:latin typeface="+mj-ea"/>
                <a:ea typeface="+mj-ea"/>
              </a:rPr>
              <a:t>1</a:t>
            </a:r>
            <a:r>
              <a:rPr lang="zh-CN" altLang="zh-CN" sz="2000" dirty="0" smtClean="0">
                <a:latin typeface="+mj-ea"/>
                <a:ea typeface="+mj-ea"/>
              </a:rPr>
              <a:t>日至</a:t>
            </a:r>
            <a:r>
              <a:rPr lang="zh-TW" altLang="zh-CN" sz="2000" dirty="0">
                <a:latin typeface="+mj-ea"/>
                <a:ea typeface="+mj-ea"/>
              </a:rPr>
              <a:t>2019</a:t>
            </a:r>
            <a:r>
              <a:rPr lang="zh-CN" altLang="zh-CN" sz="2000" dirty="0">
                <a:latin typeface="+mj-ea"/>
                <a:ea typeface="+mj-ea"/>
              </a:rPr>
              <a:t>年</a:t>
            </a:r>
            <a:r>
              <a:rPr lang="zh-TW" altLang="zh-CN" sz="2000" dirty="0">
                <a:latin typeface="+mj-ea"/>
                <a:ea typeface="+mj-ea"/>
              </a:rPr>
              <a:t>12</a:t>
            </a:r>
            <a:r>
              <a:rPr lang="zh-CN" altLang="zh-CN" sz="2000" dirty="0">
                <a:latin typeface="+mj-ea"/>
                <a:ea typeface="+mj-ea"/>
              </a:rPr>
              <a:t>月</a:t>
            </a:r>
            <a:r>
              <a:rPr lang="zh-TW" altLang="zh-CN" sz="2000" dirty="0">
                <a:latin typeface="+mj-ea"/>
                <a:ea typeface="+mj-ea"/>
              </a:rPr>
              <a:t>31</a:t>
            </a:r>
            <a:r>
              <a:rPr lang="zh-CN" altLang="zh-CN" sz="2000" dirty="0">
                <a:latin typeface="+mj-ea"/>
                <a:ea typeface="+mj-ea"/>
              </a:rPr>
              <a:t>日前</a:t>
            </a:r>
            <a:r>
              <a:rPr lang="zh-TW" altLang="zh-CN" sz="2000" dirty="0" smtClean="0">
                <a:latin typeface="+mj-ea"/>
                <a:ea typeface="+mj-ea"/>
              </a:rPr>
              <a:t>建成</a:t>
            </a:r>
            <a:r>
              <a:rPr lang="zh-CN" altLang="en-US" sz="2000" dirty="0" smtClean="0">
                <a:latin typeface="+mj-ea"/>
                <a:ea typeface="+mj-ea"/>
              </a:rPr>
              <a:t>的。</a:t>
            </a:r>
            <a:endParaRPr lang="zh-CN" altLang="en-US" sz="2000" spc="400" dirty="0" smtClean="0">
              <a:solidFill>
                <a:schemeClr val="bg1"/>
              </a:solidFill>
              <a:latin typeface="+mj-ea"/>
              <a:ea typeface="+mj-ea"/>
              <a:sym typeface="微软雅黑" panose="020B0503020204020204" pitchFamily="34" charset="-122"/>
            </a:endParaRPr>
          </a:p>
        </p:txBody>
      </p:sp>
      <p:sp>
        <p:nvSpPr>
          <p:cNvPr id="20" name="矩形 91"/>
          <p:cNvSpPr>
            <a:spLocks noChangeArrowheads="1"/>
          </p:cNvSpPr>
          <p:nvPr/>
        </p:nvSpPr>
        <p:spPr bwMode="auto">
          <a:xfrm flipH="1">
            <a:off x="7472221" y="4303455"/>
            <a:ext cx="4066633" cy="2224776"/>
          </a:xfrm>
          <a:prstGeom prst="rect">
            <a:avLst/>
          </a:prstGeom>
          <a:solidFill>
            <a:srgbClr val="FFC000"/>
          </a:solidFill>
          <a:ln>
            <a:noFill/>
          </a:ln>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ts val="2400"/>
              </a:lnSpc>
              <a:defRPr/>
            </a:pPr>
            <a:r>
              <a:rPr lang="zh-TW" altLang="zh-CN" dirty="0">
                <a:latin typeface="+mn-ea"/>
                <a:ea typeface="+mn-ea"/>
              </a:rPr>
              <a:t>符合城乡规划及相关管理规定</a:t>
            </a:r>
            <a:r>
              <a:rPr lang="zh-CN" altLang="zh-CN" dirty="0">
                <a:latin typeface="+mn-ea"/>
                <a:ea typeface="+mn-ea"/>
              </a:rPr>
              <a:t>的，</a:t>
            </a:r>
            <a:r>
              <a:rPr lang="zh-CN" altLang="zh-CN" b="1" dirty="0">
                <a:solidFill>
                  <a:srgbClr val="FF0000"/>
                </a:solidFill>
                <a:latin typeface="+mn-ea"/>
                <a:ea typeface="+mn-ea"/>
              </a:rPr>
              <a:t>依法</a:t>
            </a:r>
            <a:r>
              <a:rPr lang="zh-CN" altLang="zh-CN" b="1" dirty="0" smtClean="0">
                <a:solidFill>
                  <a:srgbClr val="FF0000"/>
                </a:solidFill>
                <a:latin typeface="+mn-ea"/>
                <a:ea typeface="+mn-ea"/>
              </a:rPr>
              <a:t>补办</a:t>
            </a:r>
            <a:r>
              <a:rPr lang="zh-CN" altLang="en-US" b="1" dirty="0" smtClean="0">
                <a:solidFill>
                  <a:srgbClr val="FF0000"/>
                </a:solidFill>
                <a:latin typeface="+mn-ea"/>
                <a:ea typeface="+mn-ea"/>
              </a:rPr>
              <a:t>城市</a:t>
            </a:r>
            <a:r>
              <a:rPr lang="zh-CN" altLang="zh-CN" b="1" dirty="0" smtClean="0">
                <a:solidFill>
                  <a:srgbClr val="FF0000"/>
                </a:solidFill>
                <a:latin typeface="+mn-ea"/>
                <a:ea typeface="+mn-ea"/>
              </a:rPr>
              <a:t>规划</a:t>
            </a:r>
            <a:r>
              <a:rPr lang="zh-CN" altLang="zh-CN" b="1" dirty="0">
                <a:solidFill>
                  <a:srgbClr val="FF0000"/>
                </a:solidFill>
                <a:latin typeface="+mn-ea"/>
                <a:ea typeface="+mn-ea"/>
              </a:rPr>
              <a:t>审批手续后</a:t>
            </a:r>
            <a:r>
              <a:rPr lang="zh-CN" altLang="zh-CN" dirty="0">
                <a:latin typeface="+mn-ea"/>
                <a:ea typeface="+mn-ea"/>
              </a:rPr>
              <a:t>，按照权属来源确定的宅基地</a:t>
            </a:r>
            <a:r>
              <a:rPr lang="zh-CN" altLang="zh-CN" dirty="0" smtClean="0">
                <a:latin typeface="+mn-ea"/>
                <a:ea typeface="+mn-ea"/>
              </a:rPr>
              <a:t>使用面积</a:t>
            </a:r>
            <a:r>
              <a:rPr lang="zh-CN" altLang="en-US" dirty="0" smtClean="0">
                <a:latin typeface="+mn-ea"/>
                <a:ea typeface="+mn-ea"/>
              </a:rPr>
              <a:t>及</a:t>
            </a:r>
            <a:r>
              <a:rPr lang="zh-CN" altLang="zh-CN" dirty="0" smtClean="0">
                <a:latin typeface="+mn-ea"/>
                <a:ea typeface="+mn-ea"/>
              </a:rPr>
              <a:t>规划</a:t>
            </a:r>
            <a:r>
              <a:rPr lang="zh-CN" altLang="zh-CN" dirty="0">
                <a:latin typeface="+mn-ea"/>
                <a:ea typeface="+mn-ea"/>
              </a:rPr>
              <a:t>批准的房屋建筑面积予以确权</a:t>
            </a:r>
            <a:r>
              <a:rPr lang="zh-TW" altLang="zh-CN" dirty="0">
                <a:latin typeface="+mn-ea"/>
                <a:ea typeface="+mn-ea"/>
              </a:rPr>
              <a:t>登记</a:t>
            </a:r>
            <a:r>
              <a:rPr lang="zh-TW" altLang="zh-CN" dirty="0" smtClean="0">
                <a:latin typeface="+mn-ea"/>
                <a:ea typeface="+mn-ea"/>
              </a:rPr>
              <a:t>。</a:t>
            </a:r>
            <a:r>
              <a:rPr lang="zh-CN" altLang="zh-CN" dirty="0">
                <a:latin typeface="+mn-ea"/>
                <a:ea typeface="+mn-ea"/>
              </a:rPr>
              <a:t>房屋实际建筑面积超过规划审批的部分，在登记簿和权属证书附记栏中注明</a:t>
            </a:r>
            <a:r>
              <a:rPr lang="zh-CN" altLang="zh-CN" dirty="0" smtClean="0">
                <a:latin typeface="+mn-ea"/>
                <a:ea typeface="+mn-ea"/>
              </a:rPr>
              <a:t>。</a:t>
            </a:r>
            <a:endParaRPr lang="zh-CN" altLang="en-US" sz="2000" spc="4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 159"/>
          <p:cNvSpPr>
            <a:spLocks noChangeArrowheads="1"/>
          </p:cNvSpPr>
          <p:nvPr/>
        </p:nvSpPr>
        <p:spPr bwMode="auto">
          <a:xfrm rot="5400000">
            <a:off x="8963931" y="3861217"/>
            <a:ext cx="623686" cy="374117"/>
          </a:xfrm>
          <a:custGeom>
            <a:avLst/>
            <a:gdLst>
              <a:gd name="T0" fmla="*/ 4802422 w 812503"/>
              <a:gd name="T1" fmla="*/ 0 h 310097"/>
              <a:gd name="T2" fmla="*/ 7157277 w 812503"/>
              <a:gd name="T3" fmla="*/ 15613527 h 310097"/>
              <a:gd name="T4" fmla="*/ 4802422 w 812503"/>
              <a:gd name="T5" fmla="*/ 31227074 h 310097"/>
              <a:gd name="T6" fmla="*/ 4802422 w 812503"/>
              <a:gd name="T7" fmla="*/ 21370729 h 310097"/>
              <a:gd name="T8" fmla="*/ 0 w 812503"/>
              <a:gd name="T9" fmla="*/ 26140835 h 310097"/>
              <a:gd name="T10" fmla="*/ 1416744 w 812503"/>
              <a:gd name="T11" fmla="*/ 15613527 h 310097"/>
              <a:gd name="T12" fmla="*/ 0 w 812503"/>
              <a:gd name="T13" fmla="*/ 5086106 h 310097"/>
              <a:gd name="T14" fmla="*/ 4802422 w 812503"/>
              <a:gd name="T15" fmla="*/ 9856575 h 310097"/>
              <a:gd name="T16" fmla="*/ 0 60000 65536"/>
              <a:gd name="T17" fmla="*/ 0 60000 65536"/>
              <a:gd name="T18" fmla="*/ 0 60000 65536"/>
              <a:gd name="T19" fmla="*/ 0 60000 65536"/>
              <a:gd name="T20" fmla="*/ 0 60000 65536"/>
              <a:gd name="T21" fmla="*/ 0 60000 65536"/>
              <a:gd name="T22" fmla="*/ 0 60000 65536"/>
              <a:gd name="T23" fmla="*/ 0 60000 65536"/>
              <a:gd name="T24" fmla="*/ 0 w 812503"/>
              <a:gd name="T25" fmla="*/ 0 h 310097"/>
              <a:gd name="T26" fmla="*/ 812503 w 812503"/>
              <a:gd name="T27" fmla="*/ 310097 h 310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2503" h="310097">
                <a:moveTo>
                  <a:pt x="545178" y="0"/>
                </a:moveTo>
                <a:lnTo>
                  <a:pt x="812503" y="155049"/>
                </a:lnTo>
                <a:lnTo>
                  <a:pt x="545178" y="310097"/>
                </a:lnTo>
                <a:lnTo>
                  <a:pt x="545178" y="212220"/>
                </a:lnTo>
                <a:lnTo>
                  <a:pt x="0" y="259590"/>
                </a:lnTo>
                <a:lnTo>
                  <a:pt x="160832" y="155049"/>
                </a:lnTo>
                <a:lnTo>
                  <a:pt x="0" y="50507"/>
                </a:lnTo>
                <a:lnTo>
                  <a:pt x="545178" y="97878"/>
                </a:lnTo>
                <a:lnTo>
                  <a:pt x="545178" y="0"/>
                </a:lnTo>
                <a:close/>
              </a:path>
            </a:pathLst>
          </a:custGeom>
          <a:gradFill rotWithShape="1">
            <a:gsLst>
              <a:gs pos="0">
                <a:srgbClr val="14CD68"/>
              </a:gs>
              <a:gs pos="78999">
                <a:srgbClr val="035C7D"/>
              </a:gs>
              <a:gs pos="100000">
                <a:srgbClr val="035C7D"/>
              </a:gs>
            </a:gsLst>
            <a:lin ang="0" scaled="1"/>
          </a:gradFill>
          <a:ln w="12700">
            <a:noFill/>
            <a:round/>
            <a:headEnd/>
            <a:tailEnd/>
          </a:ln>
        </p:spPr>
        <p:txBody>
          <a:bodyPr/>
          <a:lstStyle/>
          <a:p>
            <a:endParaRPr lang="zh-CN" altLang="en-US"/>
          </a:p>
        </p:txBody>
      </p:sp>
      <p:sp>
        <p:nvSpPr>
          <p:cNvPr id="19" name="矩形 18"/>
          <p:cNvSpPr/>
          <p:nvPr/>
        </p:nvSpPr>
        <p:spPr>
          <a:xfrm>
            <a:off x="0" y="266065"/>
            <a:ext cx="412750" cy="592455"/>
          </a:xfrm>
          <a:prstGeom prst="rect">
            <a:avLst/>
          </a:prstGeom>
          <a:solidFill>
            <a:srgbClr val="66CCFF"/>
          </a:solidFill>
          <a:ln w="12700">
            <a:noFill/>
            <a:round/>
          </a:ln>
        </p:spPr>
        <p:txBody>
          <a:bodyPr rtlCol="0" anchor="ctr"/>
          <a:lstStyle/>
          <a:p>
            <a:pPr algn="ctr"/>
            <a:endParaRPr lang="zh-CN" altLang="en-US"/>
          </a:p>
        </p:txBody>
      </p:sp>
      <p:sp>
        <p:nvSpPr>
          <p:cNvPr id="23" name="矩形 22"/>
          <p:cNvSpPr/>
          <p:nvPr/>
        </p:nvSpPr>
        <p:spPr>
          <a:xfrm>
            <a:off x="487680" y="266065"/>
            <a:ext cx="104140" cy="592455"/>
          </a:xfrm>
          <a:prstGeom prst="rect">
            <a:avLst/>
          </a:prstGeom>
          <a:solidFill>
            <a:srgbClr val="66CCFF"/>
          </a:solidFill>
          <a:ln w="12700">
            <a:noFill/>
            <a:round/>
          </a:ln>
        </p:spPr>
        <p:txBody>
          <a:bodyPr rtlCol="0" anchor="ctr"/>
          <a:lstStyle/>
          <a:p>
            <a:pPr algn="ctr"/>
            <a:endParaRPr lang="zh-CN" altLang="en-US"/>
          </a:p>
        </p:txBody>
      </p:sp>
      <p:sp>
        <p:nvSpPr>
          <p:cNvPr id="25" name="文本框 4"/>
          <p:cNvSpPr txBox="1"/>
          <p:nvPr/>
        </p:nvSpPr>
        <p:spPr>
          <a:xfrm>
            <a:off x="831215" y="362585"/>
            <a:ext cx="9225915" cy="461665"/>
          </a:xfrm>
          <a:prstGeom prst="rect">
            <a:avLst/>
          </a:prstGeom>
          <a:noFill/>
        </p:spPr>
        <p:txBody>
          <a:bodyPr wrap="square" rtlCol="0">
            <a:spAutoFit/>
          </a:bodyPr>
          <a:lstStyle/>
          <a:p>
            <a:r>
              <a:rPr lang="en-US" altLang="zh-CN" sz="2400" b="1" dirty="0" smtClean="0">
                <a:solidFill>
                  <a:srgbClr val="FF0000"/>
                </a:solidFill>
              </a:rPr>
              <a:t> 5</a:t>
            </a:r>
            <a:r>
              <a:rPr lang="en-US" altLang="zh-CN" sz="2000" b="1" dirty="0" smtClean="0">
                <a:solidFill>
                  <a:srgbClr val="002060"/>
                </a:solidFill>
              </a:rPr>
              <a:t>  </a:t>
            </a:r>
            <a:r>
              <a:rPr lang="zh-CN" altLang="en-US" sz="2000" b="1" dirty="0" smtClean="0">
                <a:solidFill>
                  <a:srgbClr val="002060"/>
                </a:solidFill>
              </a:rPr>
              <a:t>宅基地</a:t>
            </a:r>
            <a:r>
              <a:rPr lang="zh-CN" altLang="en-US" sz="2000" b="1" dirty="0">
                <a:solidFill>
                  <a:srgbClr val="002060"/>
                </a:solidFill>
              </a:rPr>
              <a:t>使用权及其地上房屋所有权确权登记原则</a:t>
            </a:r>
          </a:p>
        </p:txBody>
      </p:sp>
      <p:cxnSp>
        <p:nvCxnSpPr>
          <p:cNvPr id="26" name="直接连接符 25"/>
          <p:cNvCxnSpPr/>
          <p:nvPr/>
        </p:nvCxnSpPr>
        <p:spPr>
          <a:xfrm>
            <a:off x="831215" y="858520"/>
            <a:ext cx="11360785"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7" name="图片 2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474960" y="266065"/>
            <a:ext cx="1570990" cy="494665"/>
          </a:xfrm>
          <a:prstGeom prst="rect">
            <a:avLst/>
          </a:prstGeom>
          <a:effectLst>
            <a:outerShdw blurRad="63500" sx="102000" sy="102000" algn="ctr" rotWithShape="0">
              <a:prstClr val="black">
                <a:alpha val="40000"/>
              </a:prstClr>
            </a:outerShdw>
            <a:reflection blurRad="6350" stA="52000" endA="300" endPos="35000" dir="5400000" sy="-100000" algn="bl" rotWithShape="0"/>
          </a:effectLst>
        </p:spPr>
      </p:pic>
    </p:spTree>
    <p:extLst>
      <p:ext uri="{BB962C8B-B14F-4D97-AF65-F5344CB8AC3E}">
        <p14:creationId xmlns="" xmlns:p14="http://schemas.microsoft.com/office/powerpoint/2010/main" val="3345799983"/>
      </p:ext>
    </p:extLst>
  </p:cSld>
  <p:clrMapOvr>
    <a:masterClrMapping/>
  </p:clrMapOvr>
  <mc:AlternateContent xmlns:mc="http://schemas.openxmlformats.org/markup-compatibility/2006">
    <mc:Choice xmlns=""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85464" y="195469"/>
            <a:ext cx="7883071" cy="6270171"/>
          </a:xfrm>
          <a:prstGeom prst="rect">
            <a:avLst/>
          </a:prstGeom>
        </p:spPr>
      </p:pic>
      <p:sp>
        <p:nvSpPr>
          <p:cNvPr id="6" name="上箭头 5"/>
          <p:cNvSpPr/>
          <p:nvPr/>
        </p:nvSpPr>
        <p:spPr bwMode="auto">
          <a:xfrm>
            <a:off x="1095731" y="1321569"/>
            <a:ext cx="222704" cy="1820741"/>
          </a:xfrm>
          <a:prstGeom prst="upArrow">
            <a:avLst/>
          </a:prstGeom>
          <a:solidFill>
            <a:srgbClr val="FF0000"/>
          </a:solidFill>
          <a:ln w="12700">
            <a:noFill/>
            <a:round/>
            <a:headEnd/>
            <a:tailEnd/>
          </a:ln>
        </p:spPr>
        <p:txBody>
          <a:bodyPr rtlCol="0" anchor="ctr"/>
          <a:lstStyle/>
          <a:p>
            <a:pPr algn="ctr"/>
            <a:endParaRPr lang="zh-CN" altLang="en-US">
              <a:solidFill>
                <a:srgbClr val="FF0000"/>
              </a:solidFill>
            </a:endParaRPr>
          </a:p>
        </p:txBody>
      </p:sp>
      <p:sp>
        <p:nvSpPr>
          <p:cNvPr id="7" name="矩形 6"/>
          <p:cNvSpPr/>
          <p:nvPr/>
        </p:nvSpPr>
        <p:spPr>
          <a:xfrm>
            <a:off x="285464" y="3185441"/>
            <a:ext cx="1924646"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altLang="zh-CN" sz="3600" b="1" cap="none" spc="0" dirty="0" smtClean="0">
                <a:ln w="11430"/>
                <a:solidFill>
                  <a:srgbClr val="FF0000"/>
                </a:solidFill>
                <a:effectLst>
                  <a:outerShdw blurRad="80000" dist="40000" dir="5040000" algn="tl">
                    <a:srgbClr val="000000">
                      <a:alpha val="30000"/>
                    </a:srgbClr>
                  </a:outerShdw>
                </a:effectLst>
              </a:rPr>
              <a:t>13.8</a:t>
            </a:r>
            <a:r>
              <a:rPr lang="zh-CN" altLang="en-US" sz="3600" b="1" cap="none" spc="0" dirty="0" smtClean="0">
                <a:ln w="11430"/>
                <a:solidFill>
                  <a:srgbClr val="FF0000"/>
                </a:solidFill>
                <a:effectLst>
                  <a:outerShdw blurRad="80000" dist="40000" dir="5040000" algn="tl">
                    <a:srgbClr val="000000">
                      <a:alpha val="30000"/>
                    </a:srgbClr>
                  </a:outerShdw>
                </a:effectLst>
              </a:rPr>
              <a:t>米</a:t>
            </a:r>
            <a:endParaRPr lang="zh-CN" altLang="en-US" sz="3600" b="1" cap="none" spc="0" dirty="0">
              <a:ln w="11430"/>
              <a:solidFill>
                <a:srgbClr val="FF0000"/>
              </a:solidFill>
              <a:effectLst>
                <a:outerShdw blurRad="80000" dist="40000" dir="5040000" algn="tl">
                  <a:srgbClr val="000000">
                    <a:alpha val="30000"/>
                  </a:srgbClr>
                </a:outerShdw>
              </a:effectLst>
            </a:endParaRPr>
          </a:p>
        </p:txBody>
      </p:sp>
      <p:sp>
        <p:nvSpPr>
          <p:cNvPr id="8" name="减号 7"/>
          <p:cNvSpPr/>
          <p:nvPr/>
        </p:nvSpPr>
        <p:spPr bwMode="auto">
          <a:xfrm>
            <a:off x="276277" y="1075595"/>
            <a:ext cx="1827667" cy="406400"/>
          </a:xfrm>
          <a:prstGeom prst="mathMinus">
            <a:avLst/>
          </a:prstGeom>
          <a:solidFill>
            <a:srgbClr val="FF0000"/>
          </a:solidFill>
          <a:ln w="12700">
            <a:noFill/>
            <a:round/>
            <a:headEnd/>
            <a:tailEnd/>
          </a:ln>
        </p:spPr>
        <p:txBody>
          <a:bodyPr rtlCol="0" anchor="ctr"/>
          <a:lstStyle/>
          <a:p>
            <a:pPr algn="ctr"/>
            <a:endParaRPr lang="zh-CN" altLang="en-US"/>
          </a:p>
        </p:txBody>
      </p:sp>
      <p:sp>
        <p:nvSpPr>
          <p:cNvPr id="9" name="减号 8"/>
          <p:cNvSpPr/>
          <p:nvPr/>
        </p:nvSpPr>
        <p:spPr bwMode="auto">
          <a:xfrm>
            <a:off x="-131497" y="5847361"/>
            <a:ext cx="2860182" cy="406400"/>
          </a:xfrm>
          <a:prstGeom prst="mathMinus">
            <a:avLst/>
          </a:prstGeom>
          <a:solidFill>
            <a:srgbClr val="FF0000"/>
          </a:solidFill>
          <a:ln w="12700">
            <a:noFill/>
            <a:round/>
            <a:headEnd/>
            <a:tailEnd/>
          </a:ln>
        </p:spPr>
        <p:txBody>
          <a:bodyPr rtlCol="0" anchor="ctr"/>
          <a:lstStyle/>
          <a:p>
            <a:pPr algn="ctr"/>
            <a:endParaRPr lang="zh-CN" altLang="en-US"/>
          </a:p>
        </p:txBody>
      </p:sp>
      <p:sp>
        <p:nvSpPr>
          <p:cNvPr id="11" name="下箭头 10"/>
          <p:cNvSpPr/>
          <p:nvPr/>
        </p:nvSpPr>
        <p:spPr bwMode="auto">
          <a:xfrm>
            <a:off x="1075890" y="3831772"/>
            <a:ext cx="222704" cy="2016538"/>
          </a:xfrm>
          <a:prstGeom prst="downArrow">
            <a:avLst/>
          </a:prstGeom>
          <a:solidFill>
            <a:srgbClr val="FF0000"/>
          </a:solidFill>
          <a:ln w="12700">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 xmlns:p14="http://schemas.microsoft.com/office/powerpoint/2010/main" val="4234656062"/>
      </p:ext>
    </p:extLst>
  </p:cSld>
  <p:clrMapOvr>
    <a:masterClrMapping/>
  </p:clrMapOvr>
  <mc:AlternateContent xmlns:mc="http://schemas.openxmlformats.org/markup-compatibility/2006">
    <mc:Choice xmlns="" xmlns:p14="http://schemas.microsoft.com/office/powerpoint/2010/main" Requires="p14">
      <p:transition spd="slow" p14:dur="1500" advClick="0" advTm="0">
        <p:random/>
      </p:transition>
    </mc:Choice>
    <mc:Fallback>
      <p:transition spd="slow" advClick="0" advTm="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A5702CDE-8703-40AC-8552-17F19B639F70}"/>
              </a:ext>
            </a:extLst>
          </p:cNvPr>
          <p:cNvSpPr/>
          <p:nvPr/>
        </p:nvSpPr>
        <p:spPr>
          <a:xfrm>
            <a:off x="0" y="-246743"/>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5" name="矩形 91"/>
          <p:cNvSpPr>
            <a:spLocks noChangeArrowheads="1"/>
          </p:cNvSpPr>
          <p:nvPr/>
        </p:nvSpPr>
        <p:spPr bwMode="auto">
          <a:xfrm flipH="1">
            <a:off x="2815946" y="1034040"/>
            <a:ext cx="6392411" cy="1323439"/>
          </a:xfrm>
          <a:prstGeom prst="rect">
            <a:avLst/>
          </a:prstGeom>
          <a:noFill/>
          <a:ln>
            <a:solidFill>
              <a:schemeClr val="tx1"/>
            </a:solidFill>
            <a:prstDash val="lgDashDotDot"/>
          </a:ln>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ts val="2400"/>
              </a:lnSpc>
              <a:defRPr/>
            </a:pPr>
            <a:r>
              <a:rPr lang="en-US" altLang="zh-CN" sz="2000" dirty="0" smtClean="0">
                <a:latin typeface="+mn-ea"/>
                <a:ea typeface="+mn-ea"/>
              </a:rPr>
              <a:t>        </a:t>
            </a:r>
            <a:r>
              <a:rPr lang="zh-CN" altLang="zh-CN" sz="2000" dirty="0" smtClean="0">
                <a:latin typeface="+mn-ea"/>
                <a:ea typeface="+mn-ea"/>
              </a:rPr>
              <a:t>关于</a:t>
            </a:r>
            <a:r>
              <a:rPr lang="zh-CN" altLang="en-US" sz="2000" dirty="0">
                <a:latin typeface="+mn-ea"/>
                <a:ea typeface="+mn-ea"/>
              </a:rPr>
              <a:t>按</a:t>
            </a:r>
            <a:r>
              <a:rPr lang="zh-CN" altLang="zh-CN" sz="2000" b="1" dirty="0">
                <a:solidFill>
                  <a:srgbClr val="FF0000"/>
                </a:solidFill>
                <a:latin typeface="+mn-ea"/>
                <a:ea typeface="+mn-ea"/>
              </a:rPr>
              <a:t>村庄、集镇规划</a:t>
            </a:r>
            <a:r>
              <a:rPr lang="zh-CN" altLang="en-US" sz="2000" b="1" dirty="0">
                <a:solidFill>
                  <a:srgbClr val="FF0000"/>
                </a:solidFill>
                <a:latin typeface="+mn-ea"/>
                <a:ea typeface="+mn-ea"/>
              </a:rPr>
              <a:t>管理</a:t>
            </a:r>
            <a:r>
              <a:rPr lang="zh-CN" altLang="en-US" sz="2000" b="1" dirty="0" smtClean="0">
                <a:solidFill>
                  <a:srgbClr val="FF0000"/>
                </a:solidFill>
                <a:latin typeface="+mn-ea"/>
                <a:ea typeface="+mn-ea"/>
              </a:rPr>
              <a:t>的</a:t>
            </a:r>
            <a:r>
              <a:rPr lang="zh-CN" altLang="en-US" sz="2000" dirty="0" smtClean="0">
                <a:latin typeface="+mj-ea"/>
                <a:ea typeface="+mj-ea"/>
              </a:rPr>
              <a:t>（在城市规划管理范围外）</a:t>
            </a:r>
            <a:r>
              <a:rPr lang="zh-CN" altLang="zh-CN" sz="2000" dirty="0" smtClean="0">
                <a:latin typeface="+mn-ea"/>
                <a:ea typeface="+mn-ea"/>
              </a:rPr>
              <a:t>，</a:t>
            </a:r>
            <a:r>
              <a:rPr lang="zh-CN" altLang="zh-CN" sz="2000" dirty="0">
                <a:latin typeface="+mn-ea"/>
                <a:ea typeface="+mn-ea"/>
              </a:rPr>
              <a:t>宅基地使用权有合法来源，</a:t>
            </a:r>
            <a:r>
              <a:rPr lang="zh-CN" altLang="en-US" sz="2000" dirty="0">
                <a:latin typeface="+mn-ea"/>
                <a:ea typeface="+mn-ea"/>
              </a:rPr>
              <a:t>但已建成的地上房屋无规划审批及报建手续的，</a:t>
            </a:r>
            <a:r>
              <a:rPr lang="zh-CN" altLang="zh-CN" sz="2000" dirty="0">
                <a:latin typeface="+mn-ea"/>
                <a:ea typeface="+mn-ea"/>
              </a:rPr>
              <a:t>按不同时</a:t>
            </a:r>
            <a:r>
              <a:rPr lang="zh-CN" altLang="en-US" sz="2000" dirty="0">
                <a:latin typeface="+mn-ea"/>
                <a:ea typeface="+mn-ea"/>
              </a:rPr>
              <a:t>间</a:t>
            </a:r>
            <a:r>
              <a:rPr lang="zh-CN" altLang="zh-CN" sz="2000" dirty="0">
                <a:latin typeface="+mn-ea"/>
                <a:ea typeface="+mn-ea"/>
              </a:rPr>
              <a:t>段</a:t>
            </a:r>
            <a:r>
              <a:rPr lang="zh-CN" altLang="en-US" sz="2000" dirty="0">
                <a:latin typeface="+mn-ea"/>
                <a:ea typeface="+mn-ea"/>
              </a:rPr>
              <a:t>的要求办理登记</a:t>
            </a:r>
            <a:r>
              <a:rPr lang="zh-CN" altLang="zh-CN" sz="2000" dirty="0" smtClean="0">
                <a:latin typeface="+mn-ea"/>
                <a:ea typeface="+mn-ea"/>
              </a:rPr>
              <a:t>。</a:t>
            </a:r>
            <a:endParaRPr lang="zh-CN" altLang="zh-CN" sz="2000" dirty="0">
              <a:latin typeface="+mn-ea"/>
              <a:ea typeface="+mn-ea"/>
            </a:endParaRPr>
          </a:p>
        </p:txBody>
      </p:sp>
      <p:sp>
        <p:nvSpPr>
          <p:cNvPr id="15" name="Freeform: Shape 8">
            <a:extLst>
              <a:ext uri="{FF2B5EF4-FFF2-40B4-BE49-F238E27FC236}">
                <a16:creationId xmlns:a16="http://schemas.microsoft.com/office/drawing/2014/main" xmlns="" id="{5E396B7D-B8AA-4CE4-A9CA-0DB5ED9B61D3}"/>
              </a:ext>
            </a:extLst>
          </p:cNvPr>
          <p:cNvSpPr>
            <a:spLocks/>
          </p:cNvSpPr>
          <p:nvPr/>
        </p:nvSpPr>
        <p:spPr bwMode="auto">
          <a:xfrm>
            <a:off x="638629" y="3018971"/>
            <a:ext cx="4499428" cy="3555078"/>
          </a:xfrm>
          <a:custGeom>
            <a:avLst/>
            <a:gdLst>
              <a:gd name="T0" fmla="*/ 535 w 595"/>
              <a:gd name="T1" fmla="*/ 60 h 919"/>
              <a:gd name="T2" fmla="*/ 359 w 595"/>
              <a:gd name="T3" fmla="*/ 60 h 919"/>
              <a:gd name="T4" fmla="*/ 297 w 595"/>
              <a:gd name="T5" fmla="*/ 0 h 919"/>
              <a:gd name="T6" fmla="*/ 236 w 595"/>
              <a:gd name="T7" fmla="*/ 60 h 919"/>
              <a:gd name="T8" fmla="*/ 59 w 595"/>
              <a:gd name="T9" fmla="*/ 60 h 919"/>
              <a:gd name="T10" fmla="*/ 0 w 595"/>
              <a:gd name="T11" fmla="*/ 120 h 919"/>
              <a:gd name="T12" fmla="*/ 0 w 595"/>
              <a:gd name="T13" fmla="*/ 859 h 919"/>
              <a:gd name="T14" fmla="*/ 59 w 595"/>
              <a:gd name="T15" fmla="*/ 919 h 919"/>
              <a:gd name="T16" fmla="*/ 535 w 595"/>
              <a:gd name="T17" fmla="*/ 919 h 919"/>
              <a:gd name="T18" fmla="*/ 595 w 595"/>
              <a:gd name="T19" fmla="*/ 859 h 919"/>
              <a:gd name="T20" fmla="*/ 595 w 595"/>
              <a:gd name="T21" fmla="*/ 120 h 919"/>
              <a:gd name="T22" fmla="*/ 535 w 595"/>
              <a:gd name="T23" fmla="*/ 60 h 919"/>
              <a:gd name="T24" fmla="*/ 589 w 595"/>
              <a:gd name="T25" fmla="*/ 859 h 919"/>
              <a:gd name="T26" fmla="*/ 535 w 595"/>
              <a:gd name="T27" fmla="*/ 913 h 919"/>
              <a:gd name="T28" fmla="*/ 59 w 595"/>
              <a:gd name="T29" fmla="*/ 913 h 919"/>
              <a:gd name="T30" fmla="*/ 6 w 595"/>
              <a:gd name="T31" fmla="*/ 859 h 919"/>
              <a:gd name="T32" fmla="*/ 6 w 595"/>
              <a:gd name="T33" fmla="*/ 467 h 919"/>
              <a:gd name="T34" fmla="*/ 589 w 595"/>
              <a:gd name="T35" fmla="*/ 467 h 919"/>
              <a:gd name="T36" fmla="*/ 589 w 595"/>
              <a:gd name="T37" fmla="*/ 85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5" h="919">
                <a:moveTo>
                  <a:pt x="535" y="60"/>
                </a:moveTo>
                <a:cubicBezTo>
                  <a:pt x="359" y="60"/>
                  <a:pt x="359" y="60"/>
                  <a:pt x="359" y="60"/>
                </a:cubicBezTo>
                <a:cubicBezTo>
                  <a:pt x="330" y="51"/>
                  <a:pt x="307" y="29"/>
                  <a:pt x="297" y="0"/>
                </a:cubicBezTo>
                <a:cubicBezTo>
                  <a:pt x="288" y="29"/>
                  <a:pt x="265" y="51"/>
                  <a:pt x="236" y="60"/>
                </a:cubicBezTo>
                <a:cubicBezTo>
                  <a:pt x="59" y="60"/>
                  <a:pt x="59" y="60"/>
                  <a:pt x="59" y="60"/>
                </a:cubicBezTo>
                <a:cubicBezTo>
                  <a:pt x="27" y="60"/>
                  <a:pt x="0" y="87"/>
                  <a:pt x="0" y="120"/>
                </a:cubicBezTo>
                <a:cubicBezTo>
                  <a:pt x="0" y="859"/>
                  <a:pt x="0" y="859"/>
                  <a:pt x="0" y="859"/>
                </a:cubicBezTo>
                <a:cubicBezTo>
                  <a:pt x="0" y="892"/>
                  <a:pt x="27" y="919"/>
                  <a:pt x="59" y="919"/>
                </a:cubicBezTo>
                <a:cubicBezTo>
                  <a:pt x="535" y="919"/>
                  <a:pt x="535" y="919"/>
                  <a:pt x="535" y="919"/>
                </a:cubicBezTo>
                <a:cubicBezTo>
                  <a:pt x="568" y="919"/>
                  <a:pt x="595" y="892"/>
                  <a:pt x="595" y="859"/>
                </a:cubicBezTo>
                <a:cubicBezTo>
                  <a:pt x="595" y="120"/>
                  <a:pt x="595" y="120"/>
                  <a:pt x="595" y="120"/>
                </a:cubicBezTo>
                <a:cubicBezTo>
                  <a:pt x="595" y="87"/>
                  <a:pt x="568" y="60"/>
                  <a:pt x="535" y="60"/>
                </a:cubicBezTo>
                <a:close/>
                <a:moveTo>
                  <a:pt x="589" y="859"/>
                </a:moveTo>
                <a:cubicBezTo>
                  <a:pt x="589" y="889"/>
                  <a:pt x="565" y="913"/>
                  <a:pt x="535" y="913"/>
                </a:cubicBezTo>
                <a:cubicBezTo>
                  <a:pt x="59" y="913"/>
                  <a:pt x="59" y="913"/>
                  <a:pt x="59" y="913"/>
                </a:cubicBezTo>
                <a:cubicBezTo>
                  <a:pt x="30" y="913"/>
                  <a:pt x="6" y="889"/>
                  <a:pt x="6" y="859"/>
                </a:cubicBezTo>
                <a:cubicBezTo>
                  <a:pt x="6" y="467"/>
                  <a:pt x="6" y="467"/>
                  <a:pt x="6" y="467"/>
                </a:cubicBezTo>
                <a:cubicBezTo>
                  <a:pt x="589" y="467"/>
                  <a:pt x="589" y="467"/>
                  <a:pt x="589" y="467"/>
                </a:cubicBezTo>
                <a:lnTo>
                  <a:pt x="589" y="859"/>
                </a:lnTo>
                <a:close/>
              </a:path>
            </a:pathLst>
          </a:custGeom>
          <a:solidFill>
            <a:srgbClr val="92D050"/>
          </a:solidFill>
          <a:ln>
            <a:noFill/>
          </a:ln>
          <a:effectLst/>
        </p:spPr>
        <p:txBody>
          <a:bodyPr vert="horz" wrap="square" lIns="192000" tIns="2544000" rIns="192000" bIns="81280" anchor="t" anchorCtr="1" compatLnSpc="1">
            <a:prstTxWarp prst="textNoShape">
              <a:avLst/>
            </a:prstTxWarp>
            <a:noAutofit/>
          </a:bodyPr>
          <a:lstStyle/>
          <a:p>
            <a:pPr algn="ctr">
              <a:lnSpc>
                <a:spcPct val="120000"/>
              </a:lnSpc>
            </a:pPr>
            <a:endParaRPr lang="zh-CN" altLang="en-US" sz="1600" dirty="0"/>
          </a:p>
        </p:txBody>
      </p:sp>
      <p:sp>
        <p:nvSpPr>
          <p:cNvPr id="16" name="Freeform: Shape 12">
            <a:extLst>
              <a:ext uri="{FF2B5EF4-FFF2-40B4-BE49-F238E27FC236}">
                <a16:creationId xmlns:a16="http://schemas.microsoft.com/office/drawing/2014/main" xmlns="" id="{D6D38949-6060-47F2-B95D-5B8D808C671D}"/>
              </a:ext>
            </a:extLst>
          </p:cNvPr>
          <p:cNvSpPr>
            <a:spLocks/>
          </p:cNvSpPr>
          <p:nvPr/>
        </p:nvSpPr>
        <p:spPr bwMode="auto">
          <a:xfrm>
            <a:off x="5500915" y="2844800"/>
            <a:ext cx="5675086" cy="3715657"/>
          </a:xfrm>
          <a:custGeom>
            <a:avLst/>
            <a:gdLst>
              <a:gd name="T0" fmla="*/ 535 w 595"/>
              <a:gd name="T1" fmla="*/ 60 h 919"/>
              <a:gd name="T2" fmla="*/ 359 w 595"/>
              <a:gd name="T3" fmla="*/ 60 h 919"/>
              <a:gd name="T4" fmla="*/ 297 w 595"/>
              <a:gd name="T5" fmla="*/ 0 h 919"/>
              <a:gd name="T6" fmla="*/ 236 w 595"/>
              <a:gd name="T7" fmla="*/ 60 h 919"/>
              <a:gd name="T8" fmla="*/ 59 w 595"/>
              <a:gd name="T9" fmla="*/ 60 h 919"/>
              <a:gd name="T10" fmla="*/ 0 w 595"/>
              <a:gd name="T11" fmla="*/ 120 h 919"/>
              <a:gd name="T12" fmla="*/ 0 w 595"/>
              <a:gd name="T13" fmla="*/ 859 h 919"/>
              <a:gd name="T14" fmla="*/ 59 w 595"/>
              <a:gd name="T15" fmla="*/ 919 h 919"/>
              <a:gd name="T16" fmla="*/ 535 w 595"/>
              <a:gd name="T17" fmla="*/ 919 h 919"/>
              <a:gd name="T18" fmla="*/ 595 w 595"/>
              <a:gd name="T19" fmla="*/ 859 h 919"/>
              <a:gd name="T20" fmla="*/ 595 w 595"/>
              <a:gd name="T21" fmla="*/ 120 h 919"/>
              <a:gd name="T22" fmla="*/ 535 w 595"/>
              <a:gd name="T23" fmla="*/ 60 h 919"/>
              <a:gd name="T24" fmla="*/ 589 w 595"/>
              <a:gd name="T25" fmla="*/ 859 h 919"/>
              <a:gd name="T26" fmla="*/ 535 w 595"/>
              <a:gd name="T27" fmla="*/ 913 h 919"/>
              <a:gd name="T28" fmla="*/ 59 w 595"/>
              <a:gd name="T29" fmla="*/ 913 h 919"/>
              <a:gd name="T30" fmla="*/ 6 w 595"/>
              <a:gd name="T31" fmla="*/ 859 h 919"/>
              <a:gd name="T32" fmla="*/ 6 w 595"/>
              <a:gd name="T33" fmla="*/ 467 h 919"/>
              <a:gd name="T34" fmla="*/ 589 w 595"/>
              <a:gd name="T35" fmla="*/ 467 h 919"/>
              <a:gd name="T36" fmla="*/ 589 w 595"/>
              <a:gd name="T37" fmla="*/ 85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5" h="919">
                <a:moveTo>
                  <a:pt x="535" y="60"/>
                </a:moveTo>
                <a:cubicBezTo>
                  <a:pt x="359" y="60"/>
                  <a:pt x="359" y="60"/>
                  <a:pt x="359" y="60"/>
                </a:cubicBezTo>
                <a:cubicBezTo>
                  <a:pt x="330" y="51"/>
                  <a:pt x="307" y="29"/>
                  <a:pt x="297" y="0"/>
                </a:cubicBezTo>
                <a:cubicBezTo>
                  <a:pt x="288" y="29"/>
                  <a:pt x="265" y="51"/>
                  <a:pt x="236" y="60"/>
                </a:cubicBezTo>
                <a:cubicBezTo>
                  <a:pt x="59" y="60"/>
                  <a:pt x="59" y="60"/>
                  <a:pt x="59" y="60"/>
                </a:cubicBezTo>
                <a:cubicBezTo>
                  <a:pt x="27" y="60"/>
                  <a:pt x="0" y="87"/>
                  <a:pt x="0" y="120"/>
                </a:cubicBezTo>
                <a:cubicBezTo>
                  <a:pt x="0" y="859"/>
                  <a:pt x="0" y="859"/>
                  <a:pt x="0" y="859"/>
                </a:cubicBezTo>
                <a:cubicBezTo>
                  <a:pt x="0" y="892"/>
                  <a:pt x="27" y="919"/>
                  <a:pt x="59" y="919"/>
                </a:cubicBezTo>
                <a:cubicBezTo>
                  <a:pt x="535" y="919"/>
                  <a:pt x="535" y="919"/>
                  <a:pt x="535" y="919"/>
                </a:cubicBezTo>
                <a:cubicBezTo>
                  <a:pt x="568" y="919"/>
                  <a:pt x="595" y="892"/>
                  <a:pt x="595" y="859"/>
                </a:cubicBezTo>
                <a:cubicBezTo>
                  <a:pt x="595" y="120"/>
                  <a:pt x="595" y="120"/>
                  <a:pt x="595" y="120"/>
                </a:cubicBezTo>
                <a:cubicBezTo>
                  <a:pt x="595" y="87"/>
                  <a:pt x="568" y="60"/>
                  <a:pt x="535" y="60"/>
                </a:cubicBezTo>
                <a:close/>
                <a:moveTo>
                  <a:pt x="589" y="859"/>
                </a:moveTo>
                <a:cubicBezTo>
                  <a:pt x="589" y="889"/>
                  <a:pt x="565" y="913"/>
                  <a:pt x="535" y="913"/>
                </a:cubicBezTo>
                <a:cubicBezTo>
                  <a:pt x="59" y="913"/>
                  <a:pt x="59" y="913"/>
                  <a:pt x="59" y="913"/>
                </a:cubicBezTo>
                <a:cubicBezTo>
                  <a:pt x="30" y="913"/>
                  <a:pt x="6" y="889"/>
                  <a:pt x="6" y="859"/>
                </a:cubicBezTo>
                <a:cubicBezTo>
                  <a:pt x="6" y="467"/>
                  <a:pt x="6" y="467"/>
                  <a:pt x="6" y="467"/>
                </a:cubicBezTo>
                <a:cubicBezTo>
                  <a:pt x="589" y="467"/>
                  <a:pt x="589" y="467"/>
                  <a:pt x="589" y="467"/>
                </a:cubicBezTo>
                <a:lnTo>
                  <a:pt x="589" y="859"/>
                </a:lnTo>
                <a:close/>
              </a:path>
            </a:pathLst>
          </a:custGeom>
          <a:solidFill>
            <a:srgbClr val="00B0F0"/>
          </a:solidFill>
          <a:ln>
            <a:solidFill>
              <a:schemeClr val="accent1">
                <a:lumMod val="20000"/>
                <a:lumOff val="80000"/>
              </a:schemeClr>
            </a:solidFill>
          </a:ln>
          <a:effectLst/>
        </p:spPr>
        <p:txBody>
          <a:bodyPr vert="horz" wrap="square" lIns="192000" tIns="2544000" rIns="192000" bIns="81280" anchor="t" anchorCtr="1" compatLnSpc="1">
            <a:prstTxWarp prst="textNoShape">
              <a:avLst/>
            </a:prstTxWarp>
            <a:normAutofit/>
          </a:bodyPr>
          <a:lstStyle/>
          <a:p>
            <a:pPr algn="ctr">
              <a:lnSpc>
                <a:spcPct val="120000"/>
              </a:lnSpc>
            </a:pPr>
            <a:endParaRPr lang="zh-CN" altLang="en-US" sz="1467" dirty="0"/>
          </a:p>
        </p:txBody>
      </p:sp>
      <p:cxnSp>
        <p:nvCxnSpPr>
          <p:cNvPr id="58" name="Straight Connector 3">
            <a:extLst>
              <a:ext uri="{FF2B5EF4-FFF2-40B4-BE49-F238E27FC236}">
                <a16:creationId xmlns:a16="http://schemas.microsoft.com/office/drawing/2014/main" xmlns="" id="{4A2FA962-1D24-4292-A589-F40648267F7A}"/>
              </a:ext>
            </a:extLst>
          </p:cNvPr>
          <p:cNvCxnSpPr/>
          <p:nvPr/>
        </p:nvCxnSpPr>
        <p:spPr>
          <a:xfrm>
            <a:off x="638629" y="2709356"/>
            <a:ext cx="1458141" cy="12676"/>
          </a:xfrm>
          <a:prstGeom prst="line">
            <a:avLst/>
          </a:prstGeom>
          <a:ln w="6350">
            <a:solidFill>
              <a:schemeClr val="tx1">
                <a:lumMod val="65000"/>
                <a:lumOff val="3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9" name="Straight Connector 4">
            <a:extLst>
              <a:ext uri="{FF2B5EF4-FFF2-40B4-BE49-F238E27FC236}">
                <a16:creationId xmlns:a16="http://schemas.microsoft.com/office/drawing/2014/main" xmlns="" id="{3FC791B1-E13B-4666-B6CA-4ABF4A21AF76}"/>
              </a:ext>
            </a:extLst>
          </p:cNvPr>
          <p:cNvCxnSpPr/>
          <p:nvPr/>
        </p:nvCxnSpPr>
        <p:spPr>
          <a:xfrm flipV="1">
            <a:off x="3652734" y="2743200"/>
            <a:ext cx="3996295" cy="1492"/>
          </a:xfrm>
          <a:prstGeom prst="line">
            <a:avLst/>
          </a:prstGeom>
          <a:ln w="6350">
            <a:solidFill>
              <a:schemeClr val="tx1">
                <a:lumMod val="65000"/>
                <a:lumOff val="3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60" name="Freeform: Shape 27">
            <a:extLst>
              <a:ext uri="{FF2B5EF4-FFF2-40B4-BE49-F238E27FC236}">
                <a16:creationId xmlns:a16="http://schemas.microsoft.com/office/drawing/2014/main" xmlns="" id="{A7CB19E3-3C96-4457-BD48-413C36DD506E}"/>
              </a:ext>
            </a:extLst>
          </p:cNvPr>
          <p:cNvSpPr>
            <a:spLocks/>
          </p:cNvSpPr>
          <p:nvPr/>
        </p:nvSpPr>
        <p:spPr bwMode="auto">
          <a:xfrm>
            <a:off x="2293253" y="2449793"/>
            <a:ext cx="1164589" cy="569653"/>
          </a:xfrm>
          <a:custGeom>
            <a:avLst/>
            <a:gdLst>
              <a:gd name="T0" fmla="*/ 545 w 913"/>
              <a:gd name="T1" fmla="*/ 9 h 913"/>
              <a:gd name="T2" fmla="*/ 367 w 913"/>
              <a:gd name="T3" fmla="*/ 9 h 913"/>
              <a:gd name="T4" fmla="*/ 0 w 913"/>
              <a:gd name="T5" fmla="*/ 456 h 913"/>
              <a:gd name="T6" fmla="*/ 367 w 913"/>
              <a:gd name="T7" fmla="*/ 904 h 913"/>
              <a:gd name="T8" fmla="*/ 545 w 913"/>
              <a:gd name="T9" fmla="*/ 904 h 913"/>
              <a:gd name="T10" fmla="*/ 913 w 913"/>
              <a:gd name="T11" fmla="*/ 456 h 913"/>
              <a:gd name="T12" fmla="*/ 339 w 913"/>
              <a:gd name="T13" fmla="*/ 108 h 913"/>
              <a:gd name="T14" fmla="*/ 171 w 913"/>
              <a:gd name="T15" fmla="*/ 225 h 913"/>
              <a:gd name="T16" fmla="*/ 118 w 913"/>
              <a:gd name="T17" fmla="*/ 314 h 913"/>
              <a:gd name="T18" fmla="*/ 181 w 913"/>
              <a:gd name="T19" fmla="*/ 403 h 913"/>
              <a:gd name="T20" fmla="*/ 118 w 913"/>
              <a:gd name="T21" fmla="*/ 314 h 913"/>
              <a:gd name="T22" fmla="*/ 91 w 913"/>
              <a:gd name="T23" fmla="*/ 492 h 913"/>
              <a:gd name="T24" fmla="*/ 196 w 913"/>
              <a:gd name="T25" fmla="*/ 581 h 913"/>
              <a:gd name="T26" fmla="*/ 158 w 913"/>
              <a:gd name="T27" fmla="*/ 670 h 913"/>
              <a:gd name="T28" fmla="*/ 339 w 913"/>
              <a:gd name="T29" fmla="*/ 804 h 913"/>
              <a:gd name="T30" fmla="*/ 412 w 913"/>
              <a:gd name="T31" fmla="*/ 748 h 913"/>
              <a:gd name="T32" fmla="*/ 412 w 913"/>
              <a:gd name="T33" fmla="*/ 670 h 913"/>
              <a:gd name="T34" fmla="*/ 412 w 913"/>
              <a:gd name="T35" fmla="*/ 581 h 913"/>
              <a:gd name="T36" fmla="*/ 269 w 913"/>
              <a:gd name="T37" fmla="*/ 492 h 913"/>
              <a:gd name="T38" fmla="*/ 412 w 913"/>
              <a:gd name="T39" fmla="*/ 581 h 913"/>
              <a:gd name="T40" fmla="*/ 271 w 913"/>
              <a:gd name="T41" fmla="*/ 403 h 913"/>
              <a:gd name="T42" fmla="*/ 412 w 913"/>
              <a:gd name="T43" fmla="*/ 314 h 913"/>
              <a:gd name="T44" fmla="*/ 412 w 913"/>
              <a:gd name="T45" fmla="*/ 225 h 913"/>
              <a:gd name="T46" fmla="*/ 412 w 913"/>
              <a:gd name="T47" fmla="*/ 165 h 913"/>
              <a:gd name="T48" fmla="*/ 795 w 913"/>
              <a:gd name="T49" fmla="*/ 314 h 913"/>
              <a:gd name="T50" fmla="*/ 732 w 913"/>
              <a:gd name="T51" fmla="*/ 403 h 913"/>
              <a:gd name="T52" fmla="*/ 795 w 913"/>
              <a:gd name="T53" fmla="*/ 314 h 913"/>
              <a:gd name="T54" fmla="*/ 672 w 913"/>
              <a:gd name="T55" fmla="*/ 225 h 913"/>
              <a:gd name="T56" fmla="*/ 742 w 913"/>
              <a:gd name="T57" fmla="*/ 225 h 913"/>
              <a:gd name="T58" fmla="*/ 564 w 913"/>
              <a:gd name="T59" fmla="*/ 225 h 913"/>
              <a:gd name="T60" fmla="*/ 501 w 913"/>
              <a:gd name="T61" fmla="*/ 165 h 913"/>
              <a:gd name="T62" fmla="*/ 617 w 913"/>
              <a:gd name="T63" fmla="*/ 314 h 913"/>
              <a:gd name="T64" fmla="*/ 501 w 913"/>
              <a:gd name="T65" fmla="*/ 403 h 913"/>
              <a:gd name="T66" fmla="*/ 501 w 913"/>
              <a:gd name="T67" fmla="*/ 492 h 913"/>
              <a:gd name="T68" fmla="*/ 624 w 913"/>
              <a:gd name="T69" fmla="*/ 581 h 913"/>
              <a:gd name="T70" fmla="*/ 501 w 913"/>
              <a:gd name="T71" fmla="*/ 492 h 913"/>
              <a:gd name="T72" fmla="*/ 501 w 913"/>
              <a:gd name="T73" fmla="*/ 670 h 913"/>
              <a:gd name="T74" fmla="*/ 501 w 913"/>
              <a:gd name="T75" fmla="*/ 748 h 913"/>
              <a:gd name="T76" fmla="*/ 682 w 913"/>
              <a:gd name="T77" fmla="*/ 670 h 913"/>
              <a:gd name="T78" fmla="*/ 573 w 913"/>
              <a:gd name="T79" fmla="*/ 804 h 913"/>
              <a:gd name="T80" fmla="*/ 733 w 913"/>
              <a:gd name="T81" fmla="*/ 492 h 913"/>
              <a:gd name="T82" fmla="*/ 802 w 913"/>
              <a:gd name="T83" fmla="*/ 581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13" h="913">
                <a:moveTo>
                  <a:pt x="751" y="108"/>
                </a:moveTo>
                <a:cubicBezTo>
                  <a:pt x="693" y="59"/>
                  <a:pt x="623" y="24"/>
                  <a:pt x="545" y="9"/>
                </a:cubicBezTo>
                <a:cubicBezTo>
                  <a:pt x="517" y="3"/>
                  <a:pt x="487" y="0"/>
                  <a:pt x="456" y="0"/>
                </a:cubicBezTo>
                <a:cubicBezTo>
                  <a:pt x="426" y="0"/>
                  <a:pt x="396" y="3"/>
                  <a:pt x="367" y="9"/>
                </a:cubicBezTo>
                <a:cubicBezTo>
                  <a:pt x="290" y="24"/>
                  <a:pt x="219" y="59"/>
                  <a:pt x="161" y="108"/>
                </a:cubicBezTo>
                <a:cubicBezTo>
                  <a:pt x="63" y="192"/>
                  <a:pt x="0" y="317"/>
                  <a:pt x="0" y="456"/>
                </a:cubicBezTo>
                <a:cubicBezTo>
                  <a:pt x="0" y="596"/>
                  <a:pt x="63" y="721"/>
                  <a:pt x="161" y="804"/>
                </a:cubicBezTo>
                <a:cubicBezTo>
                  <a:pt x="219" y="854"/>
                  <a:pt x="290" y="889"/>
                  <a:pt x="367" y="904"/>
                </a:cubicBezTo>
                <a:cubicBezTo>
                  <a:pt x="396" y="910"/>
                  <a:pt x="426" y="913"/>
                  <a:pt x="456" y="913"/>
                </a:cubicBezTo>
                <a:cubicBezTo>
                  <a:pt x="487" y="913"/>
                  <a:pt x="517" y="910"/>
                  <a:pt x="545" y="904"/>
                </a:cubicBezTo>
                <a:cubicBezTo>
                  <a:pt x="623" y="889"/>
                  <a:pt x="693" y="854"/>
                  <a:pt x="751" y="804"/>
                </a:cubicBezTo>
                <a:cubicBezTo>
                  <a:pt x="850" y="721"/>
                  <a:pt x="913" y="596"/>
                  <a:pt x="913" y="456"/>
                </a:cubicBezTo>
                <a:cubicBezTo>
                  <a:pt x="913" y="317"/>
                  <a:pt x="850" y="192"/>
                  <a:pt x="751" y="108"/>
                </a:cubicBezTo>
                <a:close/>
                <a:moveTo>
                  <a:pt x="339" y="108"/>
                </a:moveTo>
                <a:cubicBezTo>
                  <a:pt x="301" y="141"/>
                  <a:pt x="267" y="181"/>
                  <a:pt x="241" y="225"/>
                </a:cubicBezTo>
                <a:cubicBezTo>
                  <a:pt x="171" y="225"/>
                  <a:pt x="171" y="225"/>
                  <a:pt x="171" y="225"/>
                </a:cubicBezTo>
                <a:cubicBezTo>
                  <a:pt x="215" y="172"/>
                  <a:pt x="273" y="131"/>
                  <a:pt x="339" y="108"/>
                </a:cubicBezTo>
                <a:close/>
                <a:moveTo>
                  <a:pt x="118" y="314"/>
                </a:moveTo>
                <a:cubicBezTo>
                  <a:pt x="201" y="314"/>
                  <a:pt x="201" y="314"/>
                  <a:pt x="201" y="314"/>
                </a:cubicBezTo>
                <a:cubicBezTo>
                  <a:pt x="191" y="343"/>
                  <a:pt x="185" y="372"/>
                  <a:pt x="181" y="403"/>
                </a:cubicBezTo>
                <a:cubicBezTo>
                  <a:pt x="93" y="403"/>
                  <a:pt x="93" y="403"/>
                  <a:pt x="93" y="403"/>
                </a:cubicBezTo>
                <a:cubicBezTo>
                  <a:pt x="98" y="372"/>
                  <a:pt x="106" y="342"/>
                  <a:pt x="118" y="314"/>
                </a:cubicBezTo>
                <a:close/>
                <a:moveTo>
                  <a:pt x="111" y="581"/>
                </a:moveTo>
                <a:cubicBezTo>
                  <a:pt x="101" y="553"/>
                  <a:pt x="94" y="523"/>
                  <a:pt x="91" y="492"/>
                </a:cubicBezTo>
                <a:cubicBezTo>
                  <a:pt x="180" y="492"/>
                  <a:pt x="180" y="492"/>
                  <a:pt x="180" y="492"/>
                </a:cubicBezTo>
                <a:cubicBezTo>
                  <a:pt x="182" y="523"/>
                  <a:pt x="188" y="553"/>
                  <a:pt x="196" y="581"/>
                </a:cubicBezTo>
                <a:lnTo>
                  <a:pt x="111" y="581"/>
                </a:lnTo>
                <a:close/>
                <a:moveTo>
                  <a:pt x="158" y="670"/>
                </a:moveTo>
                <a:cubicBezTo>
                  <a:pt x="231" y="670"/>
                  <a:pt x="231" y="670"/>
                  <a:pt x="231" y="670"/>
                </a:cubicBezTo>
                <a:cubicBezTo>
                  <a:pt x="259" y="722"/>
                  <a:pt x="295" y="767"/>
                  <a:pt x="339" y="804"/>
                </a:cubicBezTo>
                <a:cubicBezTo>
                  <a:pt x="266" y="780"/>
                  <a:pt x="203" y="732"/>
                  <a:pt x="158" y="670"/>
                </a:cubicBezTo>
                <a:close/>
                <a:moveTo>
                  <a:pt x="412" y="748"/>
                </a:moveTo>
                <a:cubicBezTo>
                  <a:pt x="383" y="726"/>
                  <a:pt x="357" y="700"/>
                  <a:pt x="336" y="670"/>
                </a:cubicBezTo>
                <a:cubicBezTo>
                  <a:pt x="412" y="670"/>
                  <a:pt x="412" y="670"/>
                  <a:pt x="412" y="670"/>
                </a:cubicBezTo>
                <a:lnTo>
                  <a:pt x="412" y="748"/>
                </a:lnTo>
                <a:close/>
                <a:moveTo>
                  <a:pt x="412" y="581"/>
                </a:moveTo>
                <a:cubicBezTo>
                  <a:pt x="289" y="581"/>
                  <a:pt x="289" y="581"/>
                  <a:pt x="289" y="581"/>
                </a:cubicBezTo>
                <a:cubicBezTo>
                  <a:pt x="279" y="553"/>
                  <a:pt x="272" y="523"/>
                  <a:pt x="269" y="492"/>
                </a:cubicBezTo>
                <a:cubicBezTo>
                  <a:pt x="412" y="492"/>
                  <a:pt x="412" y="492"/>
                  <a:pt x="412" y="492"/>
                </a:cubicBezTo>
                <a:lnTo>
                  <a:pt x="412" y="581"/>
                </a:lnTo>
                <a:close/>
                <a:moveTo>
                  <a:pt x="412" y="403"/>
                </a:moveTo>
                <a:cubicBezTo>
                  <a:pt x="271" y="403"/>
                  <a:pt x="271" y="403"/>
                  <a:pt x="271" y="403"/>
                </a:cubicBezTo>
                <a:cubicBezTo>
                  <a:pt x="276" y="372"/>
                  <a:pt x="284" y="342"/>
                  <a:pt x="296" y="314"/>
                </a:cubicBezTo>
                <a:cubicBezTo>
                  <a:pt x="412" y="314"/>
                  <a:pt x="412" y="314"/>
                  <a:pt x="412" y="314"/>
                </a:cubicBezTo>
                <a:lnTo>
                  <a:pt x="412" y="403"/>
                </a:lnTo>
                <a:close/>
                <a:moveTo>
                  <a:pt x="412" y="225"/>
                </a:moveTo>
                <a:cubicBezTo>
                  <a:pt x="349" y="225"/>
                  <a:pt x="349" y="225"/>
                  <a:pt x="349" y="225"/>
                </a:cubicBezTo>
                <a:cubicBezTo>
                  <a:pt x="368" y="202"/>
                  <a:pt x="389" y="182"/>
                  <a:pt x="412" y="165"/>
                </a:cubicBezTo>
                <a:lnTo>
                  <a:pt x="412" y="225"/>
                </a:lnTo>
                <a:close/>
                <a:moveTo>
                  <a:pt x="795" y="314"/>
                </a:moveTo>
                <a:cubicBezTo>
                  <a:pt x="807" y="342"/>
                  <a:pt x="815" y="372"/>
                  <a:pt x="820" y="403"/>
                </a:cubicBezTo>
                <a:cubicBezTo>
                  <a:pt x="732" y="403"/>
                  <a:pt x="732" y="403"/>
                  <a:pt x="732" y="403"/>
                </a:cubicBezTo>
                <a:cubicBezTo>
                  <a:pt x="728" y="372"/>
                  <a:pt x="721" y="343"/>
                  <a:pt x="712" y="314"/>
                </a:cubicBezTo>
                <a:lnTo>
                  <a:pt x="795" y="314"/>
                </a:lnTo>
                <a:close/>
                <a:moveTo>
                  <a:pt x="742" y="225"/>
                </a:moveTo>
                <a:cubicBezTo>
                  <a:pt x="672" y="225"/>
                  <a:pt x="672" y="225"/>
                  <a:pt x="672" y="225"/>
                </a:cubicBezTo>
                <a:cubicBezTo>
                  <a:pt x="645" y="181"/>
                  <a:pt x="612" y="141"/>
                  <a:pt x="573" y="108"/>
                </a:cubicBezTo>
                <a:cubicBezTo>
                  <a:pt x="640" y="131"/>
                  <a:pt x="698" y="172"/>
                  <a:pt x="742" y="225"/>
                </a:cubicBezTo>
                <a:close/>
                <a:moveTo>
                  <a:pt x="501" y="165"/>
                </a:moveTo>
                <a:cubicBezTo>
                  <a:pt x="524" y="182"/>
                  <a:pt x="545" y="202"/>
                  <a:pt x="564" y="225"/>
                </a:cubicBezTo>
                <a:cubicBezTo>
                  <a:pt x="501" y="225"/>
                  <a:pt x="501" y="225"/>
                  <a:pt x="501" y="225"/>
                </a:cubicBezTo>
                <a:lnTo>
                  <a:pt x="501" y="165"/>
                </a:lnTo>
                <a:close/>
                <a:moveTo>
                  <a:pt x="501" y="314"/>
                </a:moveTo>
                <a:cubicBezTo>
                  <a:pt x="617" y="314"/>
                  <a:pt x="617" y="314"/>
                  <a:pt x="617" y="314"/>
                </a:cubicBezTo>
                <a:cubicBezTo>
                  <a:pt x="629" y="342"/>
                  <a:pt x="637" y="372"/>
                  <a:pt x="642" y="403"/>
                </a:cubicBezTo>
                <a:cubicBezTo>
                  <a:pt x="501" y="403"/>
                  <a:pt x="501" y="403"/>
                  <a:pt x="501" y="403"/>
                </a:cubicBezTo>
                <a:lnTo>
                  <a:pt x="501" y="314"/>
                </a:lnTo>
                <a:close/>
                <a:moveTo>
                  <a:pt x="501" y="492"/>
                </a:moveTo>
                <a:cubicBezTo>
                  <a:pt x="644" y="492"/>
                  <a:pt x="644" y="492"/>
                  <a:pt x="644" y="492"/>
                </a:cubicBezTo>
                <a:cubicBezTo>
                  <a:pt x="641" y="523"/>
                  <a:pt x="634" y="553"/>
                  <a:pt x="624" y="581"/>
                </a:cubicBezTo>
                <a:cubicBezTo>
                  <a:pt x="501" y="581"/>
                  <a:pt x="501" y="581"/>
                  <a:pt x="501" y="581"/>
                </a:cubicBezTo>
                <a:lnTo>
                  <a:pt x="501" y="492"/>
                </a:lnTo>
                <a:close/>
                <a:moveTo>
                  <a:pt x="501" y="748"/>
                </a:moveTo>
                <a:cubicBezTo>
                  <a:pt x="501" y="670"/>
                  <a:pt x="501" y="670"/>
                  <a:pt x="501" y="670"/>
                </a:cubicBezTo>
                <a:cubicBezTo>
                  <a:pt x="577" y="670"/>
                  <a:pt x="577" y="670"/>
                  <a:pt x="577" y="670"/>
                </a:cubicBezTo>
                <a:cubicBezTo>
                  <a:pt x="555" y="700"/>
                  <a:pt x="530" y="726"/>
                  <a:pt x="501" y="748"/>
                </a:cubicBezTo>
                <a:close/>
                <a:moveTo>
                  <a:pt x="573" y="804"/>
                </a:moveTo>
                <a:cubicBezTo>
                  <a:pt x="617" y="767"/>
                  <a:pt x="654" y="722"/>
                  <a:pt x="682" y="670"/>
                </a:cubicBezTo>
                <a:cubicBezTo>
                  <a:pt x="755" y="670"/>
                  <a:pt x="755" y="670"/>
                  <a:pt x="755" y="670"/>
                </a:cubicBezTo>
                <a:cubicBezTo>
                  <a:pt x="710" y="732"/>
                  <a:pt x="647" y="780"/>
                  <a:pt x="573" y="804"/>
                </a:cubicBezTo>
                <a:close/>
                <a:moveTo>
                  <a:pt x="717" y="581"/>
                </a:moveTo>
                <a:cubicBezTo>
                  <a:pt x="725" y="553"/>
                  <a:pt x="731" y="523"/>
                  <a:pt x="733" y="492"/>
                </a:cubicBezTo>
                <a:cubicBezTo>
                  <a:pt x="822" y="492"/>
                  <a:pt x="822" y="492"/>
                  <a:pt x="822" y="492"/>
                </a:cubicBezTo>
                <a:cubicBezTo>
                  <a:pt x="819" y="523"/>
                  <a:pt x="812" y="553"/>
                  <a:pt x="802" y="581"/>
                </a:cubicBezTo>
                <a:lnTo>
                  <a:pt x="717" y="581"/>
                </a:lnTo>
                <a:close/>
              </a:path>
            </a:pathLst>
          </a:custGeom>
          <a:solidFill>
            <a:schemeClr val="accent1"/>
          </a:solidFill>
          <a:ln>
            <a:noFill/>
          </a:ln>
          <a:extLst/>
        </p:spPr>
        <p:txBody>
          <a:bodyPr anchor="ctr"/>
          <a:lstStyle/>
          <a:p>
            <a:pPr algn="ctr"/>
            <a:endParaRPr sz="2400"/>
          </a:p>
        </p:txBody>
      </p:sp>
      <p:grpSp>
        <p:nvGrpSpPr>
          <p:cNvPr id="61" name="Group 28">
            <a:extLst>
              <a:ext uri="{FF2B5EF4-FFF2-40B4-BE49-F238E27FC236}">
                <a16:creationId xmlns:a16="http://schemas.microsoft.com/office/drawing/2014/main" xmlns="" id="{E22D9707-552B-4940-A434-44D5E06A4EA9}"/>
              </a:ext>
            </a:extLst>
          </p:cNvPr>
          <p:cNvGrpSpPr/>
          <p:nvPr/>
        </p:nvGrpSpPr>
        <p:grpSpPr>
          <a:xfrm>
            <a:off x="7719804" y="2494652"/>
            <a:ext cx="1266040" cy="454765"/>
            <a:chOff x="6475413" y="254001"/>
            <a:chExt cx="762000" cy="430212"/>
          </a:xfrm>
          <a:solidFill>
            <a:schemeClr val="accent2"/>
          </a:solidFill>
        </p:grpSpPr>
        <p:sp>
          <p:nvSpPr>
            <p:cNvPr id="73" name="Freeform: Shape 29">
              <a:extLst>
                <a:ext uri="{FF2B5EF4-FFF2-40B4-BE49-F238E27FC236}">
                  <a16:creationId xmlns:a16="http://schemas.microsoft.com/office/drawing/2014/main" xmlns="" id="{0FD25651-D776-4AF0-A949-74DB12393F27}"/>
                </a:ext>
              </a:extLst>
            </p:cNvPr>
            <p:cNvSpPr>
              <a:spLocks/>
            </p:cNvSpPr>
            <p:nvPr/>
          </p:nvSpPr>
          <p:spPr bwMode="auto">
            <a:xfrm>
              <a:off x="6475413" y="652463"/>
              <a:ext cx="762000" cy="31750"/>
            </a:xfrm>
            <a:custGeom>
              <a:avLst/>
              <a:gdLst>
                <a:gd name="T0" fmla="*/ 0 w 1140"/>
                <a:gd name="T1" fmla="*/ 0 h 47"/>
                <a:gd name="T2" fmla="*/ 197 w 1140"/>
                <a:gd name="T3" fmla="*/ 47 h 47"/>
                <a:gd name="T4" fmla="*/ 992 w 1140"/>
                <a:gd name="T5" fmla="*/ 45 h 47"/>
                <a:gd name="T6" fmla="*/ 1140 w 1140"/>
                <a:gd name="T7" fmla="*/ 0 h 47"/>
                <a:gd name="T8" fmla="*/ 0 w 1140"/>
                <a:gd name="T9" fmla="*/ 0 h 47"/>
              </a:gdLst>
              <a:ahLst/>
              <a:cxnLst>
                <a:cxn ang="0">
                  <a:pos x="T0" y="T1"/>
                </a:cxn>
                <a:cxn ang="0">
                  <a:pos x="T2" y="T3"/>
                </a:cxn>
                <a:cxn ang="0">
                  <a:pos x="T4" y="T5"/>
                </a:cxn>
                <a:cxn ang="0">
                  <a:pos x="T6" y="T7"/>
                </a:cxn>
                <a:cxn ang="0">
                  <a:pos x="T8" y="T9"/>
                </a:cxn>
              </a:cxnLst>
              <a:rect l="0" t="0" r="r" b="b"/>
              <a:pathLst>
                <a:path w="1140" h="47">
                  <a:moveTo>
                    <a:pt x="0" y="0"/>
                  </a:moveTo>
                  <a:cubicBezTo>
                    <a:pt x="0" y="0"/>
                    <a:pt x="97" y="47"/>
                    <a:pt x="197" y="47"/>
                  </a:cubicBezTo>
                  <a:cubicBezTo>
                    <a:pt x="298" y="47"/>
                    <a:pt x="992" y="45"/>
                    <a:pt x="992" y="45"/>
                  </a:cubicBezTo>
                  <a:cubicBezTo>
                    <a:pt x="992" y="45"/>
                    <a:pt x="1107" y="42"/>
                    <a:pt x="1140" y="0"/>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endParaRPr sz="2400"/>
            </a:p>
          </p:txBody>
        </p:sp>
        <p:sp>
          <p:nvSpPr>
            <p:cNvPr id="74" name="Freeform: Shape 30">
              <a:extLst>
                <a:ext uri="{FF2B5EF4-FFF2-40B4-BE49-F238E27FC236}">
                  <a16:creationId xmlns:a16="http://schemas.microsoft.com/office/drawing/2014/main" xmlns="" id="{AD02AB68-8B48-4E93-9142-86309779453E}"/>
                </a:ext>
              </a:extLst>
            </p:cNvPr>
            <p:cNvSpPr>
              <a:spLocks/>
            </p:cNvSpPr>
            <p:nvPr/>
          </p:nvSpPr>
          <p:spPr bwMode="auto">
            <a:xfrm>
              <a:off x="6769099" y="352426"/>
              <a:ext cx="168275" cy="158750"/>
            </a:xfrm>
            <a:custGeom>
              <a:avLst/>
              <a:gdLst>
                <a:gd name="T0" fmla="*/ 106 w 106"/>
                <a:gd name="T1" fmla="*/ 38 h 100"/>
                <a:gd name="T2" fmla="*/ 65 w 106"/>
                <a:gd name="T3" fmla="*/ 38 h 100"/>
                <a:gd name="T4" fmla="*/ 53 w 106"/>
                <a:gd name="T5" fmla="*/ 0 h 100"/>
                <a:gd name="T6" fmla="*/ 40 w 106"/>
                <a:gd name="T7" fmla="*/ 38 h 100"/>
                <a:gd name="T8" fmla="*/ 0 w 106"/>
                <a:gd name="T9" fmla="*/ 38 h 100"/>
                <a:gd name="T10" fmla="*/ 33 w 106"/>
                <a:gd name="T11" fmla="*/ 62 h 100"/>
                <a:gd name="T12" fmla="*/ 20 w 106"/>
                <a:gd name="T13" fmla="*/ 100 h 100"/>
                <a:gd name="T14" fmla="*/ 53 w 106"/>
                <a:gd name="T15" fmla="*/ 76 h 100"/>
                <a:gd name="T16" fmla="*/ 85 w 106"/>
                <a:gd name="T17" fmla="*/ 100 h 100"/>
                <a:gd name="T18" fmla="*/ 73 w 106"/>
                <a:gd name="T19" fmla="*/ 62 h 100"/>
                <a:gd name="T20" fmla="*/ 106 w 106"/>
                <a:gd name="T21" fmla="*/ 3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0">
                  <a:moveTo>
                    <a:pt x="106" y="38"/>
                  </a:moveTo>
                  <a:lnTo>
                    <a:pt x="65" y="38"/>
                  </a:lnTo>
                  <a:lnTo>
                    <a:pt x="53" y="0"/>
                  </a:lnTo>
                  <a:lnTo>
                    <a:pt x="40" y="38"/>
                  </a:lnTo>
                  <a:lnTo>
                    <a:pt x="0" y="38"/>
                  </a:lnTo>
                  <a:lnTo>
                    <a:pt x="33" y="62"/>
                  </a:lnTo>
                  <a:lnTo>
                    <a:pt x="20" y="100"/>
                  </a:lnTo>
                  <a:lnTo>
                    <a:pt x="53" y="76"/>
                  </a:lnTo>
                  <a:lnTo>
                    <a:pt x="85" y="100"/>
                  </a:lnTo>
                  <a:lnTo>
                    <a:pt x="73" y="62"/>
                  </a:lnTo>
                  <a:lnTo>
                    <a:pt x="106" y="3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endParaRPr sz="2400"/>
            </a:p>
          </p:txBody>
        </p:sp>
        <p:sp>
          <p:nvSpPr>
            <p:cNvPr id="75" name="Freeform: Shape 31">
              <a:extLst>
                <a:ext uri="{FF2B5EF4-FFF2-40B4-BE49-F238E27FC236}">
                  <a16:creationId xmlns:a16="http://schemas.microsoft.com/office/drawing/2014/main" xmlns="" id="{18B0188F-6AA1-41F1-B39C-49CC5B0722DB}"/>
                </a:ext>
              </a:extLst>
            </p:cNvPr>
            <p:cNvSpPr>
              <a:spLocks/>
            </p:cNvSpPr>
            <p:nvPr/>
          </p:nvSpPr>
          <p:spPr bwMode="auto">
            <a:xfrm>
              <a:off x="6724650" y="342901"/>
              <a:ext cx="47625" cy="53975"/>
            </a:xfrm>
            <a:custGeom>
              <a:avLst/>
              <a:gdLst>
                <a:gd name="T0" fmla="*/ 44 w 71"/>
                <a:gd name="T1" fmla="*/ 0 h 80"/>
                <a:gd name="T2" fmla="*/ 0 w 71"/>
                <a:gd name="T3" fmla="*/ 65 h 80"/>
                <a:gd name="T4" fmla="*/ 35 w 71"/>
                <a:gd name="T5" fmla="*/ 80 h 80"/>
                <a:gd name="T6" fmla="*/ 71 w 71"/>
                <a:gd name="T7" fmla="*/ 27 h 80"/>
                <a:gd name="T8" fmla="*/ 44 w 71"/>
                <a:gd name="T9" fmla="*/ 0 h 80"/>
              </a:gdLst>
              <a:ahLst/>
              <a:cxnLst>
                <a:cxn ang="0">
                  <a:pos x="T0" y="T1"/>
                </a:cxn>
                <a:cxn ang="0">
                  <a:pos x="T2" y="T3"/>
                </a:cxn>
                <a:cxn ang="0">
                  <a:pos x="T4" y="T5"/>
                </a:cxn>
                <a:cxn ang="0">
                  <a:pos x="T6" y="T7"/>
                </a:cxn>
                <a:cxn ang="0">
                  <a:pos x="T8" y="T9"/>
                </a:cxn>
              </a:cxnLst>
              <a:rect l="0" t="0" r="r" b="b"/>
              <a:pathLst>
                <a:path w="71" h="80">
                  <a:moveTo>
                    <a:pt x="44" y="0"/>
                  </a:moveTo>
                  <a:cubicBezTo>
                    <a:pt x="25" y="19"/>
                    <a:pt x="10" y="41"/>
                    <a:pt x="0" y="65"/>
                  </a:cubicBezTo>
                  <a:cubicBezTo>
                    <a:pt x="35" y="80"/>
                    <a:pt x="35" y="80"/>
                    <a:pt x="35" y="80"/>
                  </a:cubicBezTo>
                  <a:cubicBezTo>
                    <a:pt x="43" y="60"/>
                    <a:pt x="55" y="42"/>
                    <a:pt x="71" y="27"/>
                  </a:cubicBezTo>
                  <a:lnTo>
                    <a:pt x="4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endParaRPr sz="2400"/>
            </a:p>
          </p:txBody>
        </p:sp>
        <p:sp>
          <p:nvSpPr>
            <p:cNvPr id="76" name="Freeform: Shape 32">
              <a:extLst>
                <a:ext uri="{FF2B5EF4-FFF2-40B4-BE49-F238E27FC236}">
                  <a16:creationId xmlns:a16="http://schemas.microsoft.com/office/drawing/2014/main" xmlns="" id="{05F5860E-95F8-42B2-A0B2-CC8E9A7597B5}"/>
                </a:ext>
              </a:extLst>
            </p:cNvPr>
            <p:cNvSpPr>
              <a:spLocks/>
            </p:cNvSpPr>
            <p:nvPr/>
          </p:nvSpPr>
          <p:spPr bwMode="auto">
            <a:xfrm>
              <a:off x="6713538" y="438151"/>
              <a:ext cx="34925" cy="52388"/>
            </a:xfrm>
            <a:custGeom>
              <a:avLst/>
              <a:gdLst>
                <a:gd name="T0" fmla="*/ 38 w 51"/>
                <a:gd name="T1" fmla="*/ 0 h 78"/>
                <a:gd name="T2" fmla="*/ 0 w 51"/>
                <a:gd name="T3" fmla="*/ 1 h 78"/>
                <a:gd name="T4" fmla="*/ 15 w 51"/>
                <a:gd name="T5" fmla="*/ 78 h 78"/>
                <a:gd name="T6" fmla="*/ 51 w 51"/>
                <a:gd name="T7" fmla="*/ 64 h 78"/>
                <a:gd name="T8" fmla="*/ 38 w 51"/>
                <a:gd name="T9" fmla="*/ 1 h 78"/>
                <a:gd name="T10" fmla="*/ 38 w 51"/>
                <a:gd name="T11" fmla="*/ 0 h 78"/>
              </a:gdLst>
              <a:ahLst/>
              <a:cxnLst>
                <a:cxn ang="0">
                  <a:pos x="T0" y="T1"/>
                </a:cxn>
                <a:cxn ang="0">
                  <a:pos x="T2" y="T3"/>
                </a:cxn>
                <a:cxn ang="0">
                  <a:pos x="T4" y="T5"/>
                </a:cxn>
                <a:cxn ang="0">
                  <a:pos x="T6" y="T7"/>
                </a:cxn>
                <a:cxn ang="0">
                  <a:pos x="T8" y="T9"/>
                </a:cxn>
                <a:cxn ang="0">
                  <a:pos x="T10" y="T11"/>
                </a:cxn>
              </a:cxnLst>
              <a:rect l="0" t="0" r="r" b="b"/>
              <a:pathLst>
                <a:path w="51" h="78">
                  <a:moveTo>
                    <a:pt x="38" y="0"/>
                  </a:moveTo>
                  <a:cubicBezTo>
                    <a:pt x="0" y="1"/>
                    <a:pt x="0" y="1"/>
                    <a:pt x="0" y="1"/>
                  </a:cubicBezTo>
                  <a:cubicBezTo>
                    <a:pt x="0" y="28"/>
                    <a:pt x="5" y="54"/>
                    <a:pt x="15" y="78"/>
                  </a:cubicBezTo>
                  <a:cubicBezTo>
                    <a:pt x="51" y="64"/>
                    <a:pt x="51" y="64"/>
                    <a:pt x="51" y="64"/>
                  </a:cubicBezTo>
                  <a:cubicBezTo>
                    <a:pt x="42" y="44"/>
                    <a:pt x="38" y="23"/>
                    <a:pt x="38" y="1"/>
                  </a:cubicBezTo>
                  <a:lnTo>
                    <a:pt x="38"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endParaRPr sz="2400"/>
            </a:p>
          </p:txBody>
        </p:sp>
        <p:sp>
          <p:nvSpPr>
            <p:cNvPr id="77" name="Freeform: Shape 33">
              <a:extLst>
                <a:ext uri="{FF2B5EF4-FFF2-40B4-BE49-F238E27FC236}">
                  <a16:creationId xmlns:a16="http://schemas.microsoft.com/office/drawing/2014/main" xmlns="" id="{5C856EC7-C072-4223-8DBD-E46E1CFAEEE0}"/>
                </a:ext>
              </a:extLst>
            </p:cNvPr>
            <p:cNvSpPr>
              <a:spLocks/>
            </p:cNvSpPr>
            <p:nvPr/>
          </p:nvSpPr>
          <p:spPr bwMode="auto">
            <a:xfrm>
              <a:off x="6753225" y="515938"/>
              <a:ext cx="53975" cy="49213"/>
            </a:xfrm>
            <a:custGeom>
              <a:avLst/>
              <a:gdLst>
                <a:gd name="T0" fmla="*/ 0 w 81"/>
                <a:gd name="T1" fmla="*/ 27 h 72"/>
                <a:gd name="T2" fmla="*/ 66 w 81"/>
                <a:gd name="T3" fmla="*/ 72 h 72"/>
                <a:gd name="T4" fmla="*/ 81 w 81"/>
                <a:gd name="T5" fmla="*/ 36 h 72"/>
                <a:gd name="T6" fmla="*/ 27 w 81"/>
                <a:gd name="T7" fmla="*/ 0 h 72"/>
                <a:gd name="T8" fmla="*/ 0 w 81"/>
                <a:gd name="T9" fmla="*/ 27 h 72"/>
              </a:gdLst>
              <a:ahLst/>
              <a:cxnLst>
                <a:cxn ang="0">
                  <a:pos x="T0" y="T1"/>
                </a:cxn>
                <a:cxn ang="0">
                  <a:pos x="T2" y="T3"/>
                </a:cxn>
                <a:cxn ang="0">
                  <a:pos x="T4" y="T5"/>
                </a:cxn>
                <a:cxn ang="0">
                  <a:pos x="T6" y="T7"/>
                </a:cxn>
                <a:cxn ang="0">
                  <a:pos x="T8" y="T9"/>
                </a:cxn>
              </a:cxnLst>
              <a:rect l="0" t="0" r="r" b="b"/>
              <a:pathLst>
                <a:path w="81" h="72">
                  <a:moveTo>
                    <a:pt x="0" y="27"/>
                  </a:moveTo>
                  <a:cubicBezTo>
                    <a:pt x="19" y="46"/>
                    <a:pt x="42" y="61"/>
                    <a:pt x="66" y="72"/>
                  </a:cubicBezTo>
                  <a:cubicBezTo>
                    <a:pt x="81" y="36"/>
                    <a:pt x="81" y="36"/>
                    <a:pt x="81" y="36"/>
                  </a:cubicBezTo>
                  <a:cubicBezTo>
                    <a:pt x="61" y="28"/>
                    <a:pt x="43" y="16"/>
                    <a:pt x="27" y="0"/>
                  </a:cubicBezTo>
                  <a:lnTo>
                    <a:pt x="0" y="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endParaRPr sz="2400"/>
            </a:p>
          </p:txBody>
        </p:sp>
        <p:sp>
          <p:nvSpPr>
            <p:cNvPr id="78" name="Freeform: Shape 34">
              <a:extLst>
                <a:ext uri="{FF2B5EF4-FFF2-40B4-BE49-F238E27FC236}">
                  <a16:creationId xmlns:a16="http://schemas.microsoft.com/office/drawing/2014/main" xmlns="" id="{F318A8C7-E7FC-4D03-87FF-E46342F0A0E7}"/>
                </a:ext>
              </a:extLst>
            </p:cNvPr>
            <p:cNvSpPr>
              <a:spLocks/>
            </p:cNvSpPr>
            <p:nvPr/>
          </p:nvSpPr>
          <p:spPr bwMode="auto">
            <a:xfrm>
              <a:off x="6797675" y="303213"/>
              <a:ext cx="52388" cy="33338"/>
            </a:xfrm>
            <a:custGeom>
              <a:avLst/>
              <a:gdLst>
                <a:gd name="T0" fmla="*/ 78 w 78"/>
                <a:gd name="T1" fmla="*/ 38 h 51"/>
                <a:gd name="T2" fmla="*/ 78 w 78"/>
                <a:gd name="T3" fmla="*/ 38 h 51"/>
                <a:gd name="T4" fmla="*/ 78 w 78"/>
                <a:gd name="T5" fmla="*/ 0 h 51"/>
                <a:gd name="T6" fmla="*/ 0 w 78"/>
                <a:gd name="T7" fmla="*/ 16 h 51"/>
                <a:gd name="T8" fmla="*/ 15 w 78"/>
                <a:gd name="T9" fmla="*/ 51 h 51"/>
                <a:gd name="T10" fmla="*/ 78 w 78"/>
                <a:gd name="T11" fmla="*/ 38 h 51"/>
              </a:gdLst>
              <a:ahLst/>
              <a:cxnLst>
                <a:cxn ang="0">
                  <a:pos x="T0" y="T1"/>
                </a:cxn>
                <a:cxn ang="0">
                  <a:pos x="T2" y="T3"/>
                </a:cxn>
                <a:cxn ang="0">
                  <a:pos x="T4" y="T5"/>
                </a:cxn>
                <a:cxn ang="0">
                  <a:pos x="T6" y="T7"/>
                </a:cxn>
                <a:cxn ang="0">
                  <a:pos x="T8" y="T9"/>
                </a:cxn>
                <a:cxn ang="0">
                  <a:pos x="T10" y="T11"/>
                </a:cxn>
              </a:cxnLst>
              <a:rect l="0" t="0" r="r" b="b"/>
              <a:pathLst>
                <a:path w="78" h="51">
                  <a:moveTo>
                    <a:pt x="78" y="38"/>
                  </a:moveTo>
                  <a:cubicBezTo>
                    <a:pt x="78" y="38"/>
                    <a:pt x="78" y="38"/>
                    <a:pt x="78" y="38"/>
                  </a:cubicBezTo>
                  <a:cubicBezTo>
                    <a:pt x="78" y="0"/>
                    <a:pt x="78" y="0"/>
                    <a:pt x="78" y="0"/>
                  </a:cubicBezTo>
                  <a:cubicBezTo>
                    <a:pt x="51" y="0"/>
                    <a:pt x="25" y="5"/>
                    <a:pt x="0" y="16"/>
                  </a:cubicBezTo>
                  <a:cubicBezTo>
                    <a:pt x="15" y="51"/>
                    <a:pt x="15" y="51"/>
                    <a:pt x="15" y="51"/>
                  </a:cubicBezTo>
                  <a:cubicBezTo>
                    <a:pt x="35" y="42"/>
                    <a:pt x="56" y="38"/>
                    <a:pt x="78" y="3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endParaRPr sz="2400"/>
            </a:p>
          </p:txBody>
        </p:sp>
        <p:sp>
          <p:nvSpPr>
            <p:cNvPr id="79" name="Freeform: Shape 35">
              <a:extLst>
                <a:ext uri="{FF2B5EF4-FFF2-40B4-BE49-F238E27FC236}">
                  <a16:creationId xmlns:a16="http://schemas.microsoft.com/office/drawing/2014/main" xmlns="" id="{E64FEBFE-5E01-4FC4-87C3-85AC8BCB1F6A}"/>
                </a:ext>
              </a:extLst>
            </p:cNvPr>
            <p:cNvSpPr>
              <a:spLocks/>
            </p:cNvSpPr>
            <p:nvPr/>
          </p:nvSpPr>
          <p:spPr bwMode="auto">
            <a:xfrm>
              <a:off x="6953250" y="387351"/>
              <a:ext cx="33338" cy="50800"/>
            </a:xfrm>
            <a:custGeom>
              <a:avLst/>
              <a:gdLst>
                <a:gd name="T0" fmla="*/ 0 w 50"/>
                <a:gd name="T1" fmla="*/ 14 h 78"/>
                <a:gd name="T2" fmla="*/ 12 w 50"/>
                <a:gd name="T3" fmla="*/ 78 h 78"/>
                <a:gd name="T4" fmla="*/ 12 w 50"/>
                <a:gd name="T5" fmla="*/ 78 h 78"/>
                <a:gd name="T6" fmla="*/ 50 w 50"/>
                <a:gd name="T7" fmla="*/ 78 h 78"/>
                <a:gd name="T8" fmla="*/ 35 w 50"/>
                <a:gd name="T9" fmla="*/ 0 h 78"/>
                <a:gd name="T10" fmla="*/ 0 w 50"/>
                <a:gd name="T11" fmla="*/ 14 h 78"/>
              </a:gdLst>
              <a:ahLst/>
              <a:cxnLst>
                <a:cxn ang="0">
                  <a:pos x="T0" y="T1"/>
                </a:cxn>
                <a:cxn ang="0">
                  <a:pos x="T2" y="T3"/>
                </a:cxn>
                <a:cxn ang="0">
                  <a:pos x="T4" y="T5"/>
                </a:cxn>
                <a:cxn ang="0">
                  <a:pos x="T6" y="T7"/>
                </a:cxn>
                <a:cxn ang="0">
                  <a:pos x="T8" y="T9"/>
                </a:cxn>
                <a:cxn ang="0">
                  <a:pos x="T10" y="T11"/>
                </a:cxn>
              </a:cxnLst>
              <a:rect l="0" t="0" r="r" b="b"/>
              <a:pathLst>
                <a:path w="50" h="78">
                  <a:moveTo>
                    <a:pt x="0" y="14"/>
                  </a:moveTo>
                  <a:cubicBezTo>
                    <a:pt x="8" y="34"/>
                    <a:pt x="12" y="56"/>
                    <a:pt x="12" y="78"/>
                  </a:cubicBezTo>
                  <a:cubicBezTo>
                    <a:pt x="12" y="78"/>
                    <a:pt x="12" y="78"/>
                    <a:pt x="12" y="78"/>
                  </a:cubicBezTo>
                  <a:cubicBezTo>
                    <a:pt x="50" y="78"/>
                    <a:pt x="50" y="78"/>
                    <a:pt x="50" y="78"/>
                  </a:cubicBezTo>
                  <a:cubicBezTo>
                    <a:pt x="50" y="51"/>
                    <a:pt x="45" y="25"/>
                    <a:pt x="35" y="0"/>
                  </a:cubicBezTo>
                  <a:lnTo>
                    <a:pt x="0" y="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endParaRPr sz="2400"/>
            </a:p>
          </p:txBody>
        </p:sp>
        <p:sp>
          <p:nvSpPr>
            <p:cNvPr id="80" name="Freeform: Shape 36">
              <a:extLst>
                <a:ext uri="{FF2B5EF4-FFF2-40B4-BE49-F238E27FC236}">
                  <a16:creationId xmlns:a16="http://schemas.microsoft.com/office/drawing/2014/main" xmlns="" id="{1005812E-3C84-4C21-B852-023CAA1ED56A}"/>
                </a:ext>
              </a:extLst>
            </p:cNvPr>
            <p:cNvSpPr>
              <a:spLocks/>
            </p:cNvSpPr>
            <p:nvPr/>
          </p:nvSpPr>
          <p:spPr bwMode="auto">
            <a:xfrm>
              <a:off x="6892925" y="312738"/>
              <a:ext cx="53975" cy="47625"/>
            </a:xfrm>
            <a:custGeom>
              <a:avLst/>
              <a:gdLst>
                <a:gd name="T0" fmla="*/ 81 w 81"/>
                <a:gd name="T1" fmla="*/ 44 h 71"/>
                <a:gd name="T2" fmla="*/ 15 w 81"/>
                <a:gd name="T3" fmla="*/ 0 h 71"/>
                <a:gd name="T4" fmla="*/ 0 w 81"/>
                <a:gd name="T5" fmla="*/ 35 h 71"/>
                <a:gd name="T6" fmla="*/ 54 w 81"/>
                <a:gd name="T7" fmla="*/ 71 h 71"/>
                <a:gd name="T8" fmla="*/ 81 w 81"/>
                <a:gd name="T9" fmla="*/ 44 h 71"/>
              </a:gdLst>
              <a:ahLst/>
              <a:cxnLst>
                <a:cxn ang="0">
                  <a:pos x="T0" y="T1"/>
                </a:cxn>
                <a:cxn ang="0">
                  <a:pos x="T2" y="T3"/>
                </a:cxn>
                <a:cxn ang="0">
                  <a:pos x="T4" y="T5"/>
                </a:cxn>
                <a:cxn ang="0">
                  <a:pos x="T6" y="T7"/>
                </a:cxn>
                <a:cxn ang="0">
                  <a:pos x="T8" y="T9"/>
                </a:cxn>
              </a:cxnLst>
              <a:rect l="0" t="0" r="r" b="b"/>
              <a:pathLst>
                <a:path w="81" h="71">
                  <a:moveTo>
                    <a:pt x="81" y="44"/>
                  </a:moveTo>
                  <a:cubicBezTo>
                    <a:pt x="62" y="25"/>
                    <a:pt x="39" y="10"/>
                    <a:pt x="15" y="0"/>
                  </a:cubicBezTo>
                  <a:cubicBezTo>
                    <a:pt x="0" y="35"/>
                    <a:pt x="0" y="35"/>
                    <a:pt x="0" y="35"/>
                  </a:cubicBezTo>
                  <a:cubicBezTo>
                    <a:pt x="20" y="43"/>
                    <a:pt x="38" y="55"/>
                    <a:pt x="54" y="71"/>
                  </a:cubicBezTo>
                  <a:lnTo>
                    <a:pt x="81" y="4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endParaRPr sz="2400"/>
            </a:p>
          </p:txBody>
        </p:sp>
        <p:sp>
          <p:nvSpPr>
            <p:cNvPr id="81" name="Freeform: Shape 37">
              <a:extLst>
                <a:ext uri="{FF2B5EF4-FFF2-40B4-BE49-F238E27FC236}">
                  <a16:creationId xmlns:a16="http://schemas.microsoft.com/office/drawing/2014/main" xmlns="" id="{21760A05-0B15-4AA7-8FA5-A2C4CBE5F504}"/>
                </a:ext>
              </a:extLst>
            </p:cNvPr>
            <p:cNvSpPr>
              <a:spLocks/>
            </p:cNvSpPr>
            <p:nvPr/>
          </p:nvSpPr>
          <p:spPr bwMode="auto">
            <a:xfrm>
              <a:off x="6850063" y="541338"/>
              <a:ext cx="52388" cy="33338"/>
            </a:xfrm>
            <a:custGeom>
              <a:avLst/>
              <a:gdLst>
                <a:gd name="T0" fmla="*/ 1 w 78"/>
                <a:gd name="T1" fmla="*/ 12 h 50"/>
                <a:gd name="T2" fmla="*/ 0 w 78"/>
                <a:gd name="T3" fmla="*/ 12 h 50"/>
                <a:gd name="T4" fmla="*/ 1 w 78"/>
                <a:gd name="T5" fmla="*/ 50 h 50"/>
                <a:gd name="T6" fmla="*/ 78 w 78"/>
                <a:gd name="T7" fmla="*/ 35 h 50"/>
                <a:gd name="T8" fmla="*/ 64 w 78"/>
                <a:gd name="T9" fmla="*/ 0 h 50"/>
                <a:gd name="T10" fmla="*/ 1 w 78"/>
                <a:gd name="T11" fmla="*/ 12 h 50"/>
              </a:gdLst>
              <a:ahLst/>
              <a:cxnLst>
                <a:cxn ang="0">
                  <a:pos x="T0" y="T1"/>
                </a:cxn>
                <a:cxn ang="0">
                  <a:pos x="T2" y="T3"/>
                </a:cxn>
                <a:cxn ang="0">
                  <a:pos x="T4" y="T5"/>
                </a:cxn>
                <a:cxn ang="0">
                  <a:pos x="T6" y="T7"/>
                </a:cxn>
                <a:cxn ang="0">
                  <a:pos x="T8" y="T9"/>
                </a:cxn>
                <a:cxn ang="0">
                  <a:pos x="T10" y="T11"/>
                </a:cxn>
              </a:cxnLst>
              <a:rect l="0" t="0" r="r" b="b"/>
              <a:pathLst>
                <a:path w="78" h="50">
                  <a:moveTo>
                    <a:pt x="1" y="12"/>
                  </a:moveTo>
                  <a:cubicBezTo>
                    <a:pt x="0" y="12"/>
                    <a:pt x="0" y="12"/>
                    <a:pt x="0" y="12"/>
                  </a:cubicBezTo>
                  <a:cubicBezTo>
                    <a:pt x="1" y="50"/>
                    <a:pt x="1" y="50"/>
                    <a:pt x="1" y="50"/>
                  </a:cubicBezTo>
                  <a:cubicBezTo>
                    <a:pt x="27" y="50"/>
                    <a:pt x="53" y="45"/>
                    <a:pt x="78" y="35"/>
                  </a:cubicBezTo>
                  <a:cubicBezTo>
                    <a:pt x="64" y="0"/>
                    <a:pt x="64" y="0"/>
                    <a:pt x="64" y="0"/>
                  </a:cubicBezTo>
                  <a:cubicBezTo>
                    <a:pt x="44" y="8"/>
                    <a:pt x="22" y="12"/>
                    <a:pt x="1"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endParaRPr sz="2400"/>
            </a:p>
          </p:txBody>
        </p:sp>
        <p:sp>
          <p:nvSpPr>
            <p:cNvPr id="82" name="Freeform: Shape 38">
              <a:extLst>
                <a:ext uri="{FF2B5EF4-FFF2-40B4-BE49-F238E27FC236}">
                  <a16:creationId xmlns:a16="http://schemas.microsoft.com/office/drawing/2014/main" xmlns="" id="{220FC6FE-B538-40F7-9192-2CC2357F7ED4}"/>
                </a:ext>
              </a:extLst>
            </p:cNvPr>
            <p:cNvSpPr>
              <a:spLocks/>
            </p:cNvSpPr>
            <p:nvPr/>
          </p:nvSpPr>
          <p:spPr bwMode="auto">
            <a:xfrm>
              <a:off x="6927850" y="481013"/>
              <a:ext cx="47625" cy="53975"/>
            </a:xfrm>
            <a:custGeom>
              <a:avLst/>
              <a:gdLst>
                <a:gd name="T0" fmla="*/ 0 w 71"/>
                <a:gd name="T1" fmla="*/ 53 h 80"/>
                <a:gd name="T2" fmla="*/ 27 w 71"/>
                <a:gd name="T3" fmla="*/ 80 h 80"/>
                <a:gd name="T4" fmla="*/ 71 w 71"/>
                <a:gd name="T5" fmla="*/ 14 h 80"/>
                <a:gd name="T6" fmla="*/ 36 w 71"/>
                <a:gd name="T7" fmla="*/ 0 h 80"/>
                <a:gd name="T8" fmla="*/ 0 w 71"/>
                <a:gd name="T9" fmla="*/ 53 h 80"/>
              </a:gdLst>
              <a:ahLst/>
              <a:cxnLst>
                <a:cxn ang="0">
                  <a:pos x="T0" y="T1"/>
                </a:cxn>
                <a:cxn ang="0">
                  <a:pos x="T2" y="T3"/>
                </a:cxn>
                <a:cxn ang="0">
                  <a:pos x="T4" y="T5"/>
                </a:cxn>
                <a:cxn ang="0">
                  <a:pos x="T6" y="T7"/>
                </a:cxn>
                <a:cxn ang="0">
                  <a:pos x="T8" y="T9"/>
                </a:cxn>
              </a:cxnLst>
              <a:rect l="0" t="0" r="r" b="b"/>
              <a:pathLst>
                <a:path w="71" h="80">
                  <a:moveTo>
                    <a:pt x="0" y="53"/>
                  </a:moveTo>
                  <a:cubicBezTo>
                    <a:pt x="27" y="80"/>
                    <a:pt x="27" y="80"/>
                    <a:pt x="27" y="80"/>
                  </a:cubicBezTo>
                  <a:cubicBezTo>
                    <a:pt x="46" y="61"/>
                    <a:pt x="61" y="39"/>
                    <a:pt x="71" y="14"/>
                  </a:cubicBezTo>
                  <a:cubicBezTo>
                    <a:pt x="36" y="0"/>
                    <a:pt x="36" y="0"/>
                    <a:pt x="36" y="0"/>
                  </a:cubicBezTo>
                  <a:cubicBezTo>
                    <a:pt x="28" y="20"/>
                    <a:pt x="16" y="38"/>
                    <a:pt x="0" y="5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endParaRPr sz="2400"/>
            </a:p>
          </p:txBody>
        </p:sp>
        <p:sp>
          <p:nvSpPr>
            <p:cNvPr id="83" name="Freeform: Shape 39">
              <a:extLst>
                <a:ext uri="{FF2B5EF4-FFF2-40B4-BE49-F238E27FC236}">
                  <a16:creationId xmlns:a16="http://schemas.microsoft.com/office/drawing/2014/main" xmlns="" id="{71796393-0C04-4894-B414-DE4A17A55360}"/>
                </a:ext>
              </a:extLst>
            </p:cNvPr>
            <p:cNvSpPr>
              <a:spLocks/>
            </p:cNvSpPr>
            <p:nvPr/>
          </p:nvSpPr>
          <p:spPr bwMode="auto">
            <a:xfrm>
              <a:off x="6580190" y="254001"/>
              <a:ext cx="552451" cy="369887"/>
            </a:xfrm>
            <a:custGeom>
              <a:avLst/>
              <a:gdLst>
                <a:gd name="T0" fmla="*/ 35 w 827"/>
                <a:gd name="T1" fmla="*/ 554 h 554"/>
                <a:gd name="T2" fmla="*/ 793 w 827"/>
                <a:gd name="T3" fmla="*/ 554 h 554"/>
                <a:gd name="T4" fmla="*/ 827 w 827"/>
                <a:gd name="T5" fmla="*/ 519 h 554"/>
                <a:gd name="T6" fmla="*/ 827 w 827"/>
                <a:gd name="T7" fmla="*/ 34 h 554"/>
                <a:gd name="T8" fmla="*/ 793 w 827"/>
                <a:gd name="T9" fmla="*/ 0 h 554"/>
                <a:gd name="T10" fmla="*/ 35 w 827"/>
                <a:gd name="T11" fmla="*/ 0 h 554"/>
                <a:gd name="T12" fmla="*/ 0 w 827"/>
                <a:gd name="T13" fmla="*/ 34 h 554"/>
                <a:gd name="T14" fmla="*/ 0 w 827"/>
                <a:gd name="T15" fmla="*/ 519 h 554"/>
                <a:gd name="T16" fmla="*/ 35 w 827"/>
                <a:gd name="T17" fmla="*/ 554 h 554"/>
                <a:gd name="T18" fmla="*/ 42 w 827"/>
                <a:gd name="T19" fmla="*/ 41 h 554"/>
                <a:gd name="T20" fmla="*/ 782 w 827"/>
                <a:gd name="T21" fmla="*/ 41 h 554"/>
                <a:gd name="T22" fmla="*/ 782 w 827"/>
                <a:gd name="T23" fmla="*/ 505 h 554"/>
                <a:gd name="T24" fmla="*/ 42 w 827"/>
                <a:gd name="T25" fmla="*/ 505 h 554"/>
                <a:gd name="T26" fmla="*/ 42 w 827"/>
                <a:gd name="T27" fmla="*/ 4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7" h="554">
                  <a:moveTo>
                    <a:pt x="35" y="554"/>
                  </a:moveTo>
                  <a:cubicBezTo>
                    <a:pt x="793" y="554"/>
                    <a:pt x="793" y="554"/>
                    <a:pt x="793" y="554"/>
                  </a:cubicBezTo>
                  <a:cubicBezTo>
                    <a:pt x="811" y="554"/>
                    <a:pt x="827" y="538"/>
                    <a:pt x="827" y="519"/>
                  </a:cubicBezTo>
                  <a:cubicBezTo>
                    <a:pt x="827" y="34"/>
                    <a:pt x="827" y="34"/>
                    <a:pt x="827" y="34"/>
                  </a:cubicBezTo>
                  <a:cubicBezTo>
                    <a:pt x="827" y="15"/>
                    <a:pt x="811" y="0"/>
                    <a:pt x="793" y="0"/>
                  </a:cubicBezTo>
                  <a:cubicBezTo>
                    <a:pt x="35" y="0"/>
                    <a:pt x="35" y="0"/>
                    <a:pt x="35" y="0"/>
                  </a:cubicBezTo>
                  <a:cubicBezTo>
                    <a:pt x="16" y="0"/>
                    <a:pt x="0" y="15"/>
                    <a:pt x="0" y="34"/>
                  </a:cubicBezTo>
                  <a:cubicBezTo>
                    <a:pt x="0" y="519"/>
                    <a:pt x="0" y="519"/>
                    <a:pt x="0" y="519"/>
                  </a:cubicBezTo>
                  <a:cubicBezTo>
                    <a:pt x="0" y="538"/>
                    <a:pt x="16" y="554"/>
                    <a:pt x="35" y="554"/>
                  </a:cubicBezTo>
                  <a:close/>
                  <a:moveTo>
                    <a:pt x="42" y="41"/>
                  </a:moveTo>
                  <a:cubicBezTo>
                    <a:pt x="782" y="41"/>
                    <a:pt x="782" y="41"/>
                    <a:pt x="782" y="41"/>
                  </a:cubicBezTo>
                  <a:cubicBezTo>
                    <a:pt x="782" y="505"/>
                    <a:pt x="782" y="505"/>
                    <a:pt x="782" y="505"/>
                  </a:cubicBezTo>
                  <a:cubicBezTo>
                    <a:pt x="42" y="505"/>
                    <a:pt x="42" y="505"/>
                    <a:pt x="42" y="505"/>
                  </a:cubicBezTo>
                  <a:lnTo>
                    <a:pt x="42" y="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endParaRPr sz="2400"/>
            </a:p>
          </p:txBody>
        </p:sp>
      </p:grpSp>
      <p:cxnSp>
        <p:nvCxnSpPr>
          <p:cNvPr id="64" name="Straight Connector 51">
            <a:extLst>
              <a:ext uri="{FF2B5EF4-FFF2-40B4-BE49-F238E27FC236}">
                <a16:creationId xmlns:a16="http://schemas.microsoft.com/office/drawing/2014/main" xmlns="" id="{D681B67A-C3F4-4639-9364-A90B09D22787}"/>
              </a:ext>
            </a:extLst>
          </p:cNvPr>
          <p:cNvCxnSpPr/>
          <p:nvPr/>
        </p:nvCxnSpPr>
        <p:spPr>
          <a:xfrm flipV="1">
            <a:off x="9176879" y="2714171"/>
            <a:ext cx="2042664" cy="12699"/>
          </a:xfrm>
          <a:prstGeom prst="line">
            <a:avLst/>
          </a:prstGeom>
          <a:ln w="6350">
            <a:solidFill>
              <a:schemeClr val="tx1">
                <a:lumMod val="65000"/>
                <a:lumOff val="3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87" name="TextBox 39">
            <a:extLst>
              <a:ext uri="{FF2B5EF4-FFF2-40B4-BE49-F238E27FC236}">
                <a16:creationId xmlns:a16="http://schemas.microsoft.com/office/drawing/2014/main" xmlns="" id="{7E84A7F8-B322-45D5-88F0-18D33DE1EA09}"/>
              </a:ext>
            </a:extLst>
          </p:cNvPr>
          <p:cNvSpPr txBox="1">
            <a:spLocks/>
          </p:cNvSpPr>
          <p:nvPr/>
        </p:nvSpPr>
        <p:spPr>
          <a:xfrm>
            <a:off x="812800" y="3421442"/>
            <a:ext cx="4151086" cy="1115735"/>
          </a:xfrm>
          <a:prstGeom prst="rect">
            <a:avLst/>
          </a:prstGeom>
        </p:spPr>
        <p:txBody>
          <a:bodyPr vert="horz" wrap="square" lIns="480000" tIns="0" rIns="384000" bIns="0" anchor="ctr" anchorCtr="0">
            <a:noAutofit/>
          </a:bodyPr>
          <a:lstStyle/>
          <a:p>
            <a:pPr algn="just">
              <a:lnSpc>
                <a:spcPts val="2400"/>
              </a:lnSpc>
              <a:defRPr/>
            </a:pPr>
            <a:r>
              <a:rPr lang="zh-CN" altLang="en-US" sz="2000" dirty="0" smtClean="0"/>
              <a:t>房屋</a:t>
            </a:r>
            <a:r>
              <a:rPr lang="zh-TW" altLang="zh-CN" sz="2000" dirty="0" smtClean="0"/>
              <a:t>在</a:t>
            </a:r>
            <a:r>
              <a:rPr lang="zh-TW" altLang="zh-CN" sz="2000" dirty="0"/>
              <a:t>1997</a:t>
            </a:r>
            <a:r>
              <a:rPr lang="zh-CN" altLang="zh-CN" sz="2000" dirty="0"/>
              <a:t>年</a:t>
            </a:r>
            <a:r>
              <a:rPr lang="zh-TW" altLang="zh-CN" sz="2000" dirty="0"/>
              <a:t>8</a:t>
            </a:r>
            <a:r>
              <a:rPr lang="zh-CN" altLang="zh-CN" sz="2000" dirty="0"/>
              <a:t>月</a:t>
            </a:r>
            <a:r>
              <a:rPr lang="zh-TW" altLang="zh-CN" sz="2000" dirty="0"/>
              <a:t>26</a:t>
            </a:r>
            <a:r>
              <a:rPr lang="zh-CN" altLang="zh-CN" sz="2000" dirty="0"/>
              <a:t>日</a:t>
            </a:r>
            <a:r>
              <a:rPr lang="zh-TW" altLang="zh-CN" sz="2000" dirty="0"/>
              <a:t>前建成</a:t>
            </a:r>
            <a:r>
              <a:rPr lang="zh-CN" altLang="zh-CN" sz="2000" dirty="0"/>
              <a:t>且至今未扩建、改建、拆建</a:t>
            </a:r>
            <a:r>
              <a:rPr lang="zh-TW" altLang="zh-CN" sz="2000" dirty="0"/>
              <a:t>的</a:t>
            </a:r>
            <a:endParaRPr lang="zh-CN" altLang="en-US" sz="2000" spc="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8" name="TextBox 39">
            <a:extLst>
              <a:ext uri="{FF2B5EF4-FFF2-40B4-BE49-F238E27FC236}">
                <a16:creationId xmlns:a16="http://schemas.microsoft.com/office/drawing/2014/main" xmlns="" id="{7E84A7F8-B322-45D5-88F0-18D33DE1EA09}"/>
              </a:ext>
            </a:extLst>
          </p:cNvPr>
          <p:cNvSpPr txBox="1">
            <a:spLocks/>
          </p:cNvSpPr>
          <p:nvPr/>
        </p:nvSpPr>
        <p:spPr>
          <a:xfrm>
            <a:off x="5646057" y="3347024"/>
            <a:ext cx="5297714" cy="1115735"/>
          </a:xfrm>
          <a:prstGeom prst="rect">
            <a:avLst/>
          </a:prstGeom>
        </p:spPr>
        <p:txBody>
          <a:bodyPr vert="horz" wrap="square" lIns="480000" tIns="0" rIns="384000" bIns="0" anchor="ctr" anchorCtr="0">
            <a:noAutofit/>
          </a:bodyPr>
          <a:lstStyle/>
          <a:p>
            <a:pPr algn="just">
              <a:lnSpc>
                <a:spcPts val="2400"/>
              </a:lnSpc>
              <a:defRPr/>
            </a:pPr>
            <a:r>
              <a:rPr lang="zh-CN" altLang="en-US" sz="2000" dirty="0" smtClean="0">
                <a:latin typeface="+mj-ea"/>
                <a:ea typeface="+mj-ea"/>
              </a:rPr>
              <a:t>房屋</a:t>
            </a:r>
            <a:r>
              <a:rPr lang="zh-TW" altLang="zh-CN" sz="2000" dirty="0" smtClean="0">
                <a:latin typeface="+mj-ea"/>
                <a:ea typeface="+mj-ea"/>
              </a:rPr>
              <a:t>在</a:t>
            </a:r>
            <a:r>
              <a:rPr lang="zh-TW" altLang="zh-CN" sz="2000" dirty="0">
                <a:latin typeface="+mj-ea"/>
                <a:ea typeface="+mj-ea"/>
              </a:rPr>
              <a:t>1997</a:t>
            </a:r>
            <a:r>
              <a:rPr lang="zh-CN" altLang="zh-CN" sz="2000" dirty="0">
                <a:latin typeface="+mj-ea"/>
                <a:ea typeface="+mj-ea"/>
              </a:rPr>
              <a:t>年</a:t>
            </a:r>
            <a:r>
              <a:rPr lang="zh-TW" altLang="zh-CN" sz="2000" dirty="0">
                <a:latin typeface="+mj-ea"/>
                <a:ea typeface="+mj-ea"/>
              </a:rPr>
              <a:t>8</a:t>
            </a:r>
            <a:r>
              <a:rPr lang="zh-CN" altLang="zh-CN" sz="2000" dirty="0">
                <a:latin typeface="+mj-ea"/>
                <a:ea typeface="+mj-ea"/>
              </a:rPr>
              <a:t>月</a:t>
            </a:r>
            <a:r>
              <a:rPr lang="zh-TW" altLang="zh-CN" sz="2000" dirty="0">
                <a:latin typeface="+mj-ea"/>
                <a:ea typeface="+mj-ea"/>
              </a:rPr>
              <a:t>26</a:t>
            </a:r>
            <a:r>
              <a:rPr lang="zh-CN" altLang="zh-CN" sz="2000" dirty="0">
                <a:latin typeface="+mj-ea"/>
                <a:ea typeface="+mj-ea"/>
              </a:rPr>
              <a:t>日至</a:t>
            </a:r>
            <a:r>
              <a:rPr lang="en-US" altLang="zh-CN" sz="2000" dirty="0">
                <a:latin typeface="+mj-ea"/>
                <a:ea typeface="+mj-ea"/>
              </a:rPr>
              <a:t>2019</a:t>
            </a:r>
            <a:r>
              <a:rPr lang="zh-CN" altLang="zh-CN" sz="2000" dirty="0">
                <a:latin typeface="+mj-ea"/>
                <a:ea typeface="+mj-ea"/>
              </a:rPr>
              <a:t>年</a:t>
            </a:r>
            <a:r>
              <a:rPr lang="en-US" altLang="zh-CN" sz="2000" dirty="0">
                <a:latin typeface="+mj-ea"/>
                <a:ea typeface="+mj-ea"/>
              </a:rPr>
              <a:t>12</a:t>
            </a:r>
            <a:r>
              <a:rPr lang="zh-CN" altLang="zh-CN" sz="2000" dirty="0">
                <a:latin typeface="+mj-ea"/>
                <a:ea typeface="+mj-ea"/>
              </a:rPr>
              <a:t>月</a:t>
            </a:r>
            <a:r>
              <a:rPr lang="en-US" altLang="zh-CN" sz="2000" dirty="0">
                <a:latin typeface="+mj-ea"/>
                <a:ea typeface="+mj-ea"/>
              </a:rPr>
              <a:t>31</a:t>
            </a:r>
            <a:r>
              <a:rPr lang="zh-CN" altLang="zh-CN" sz="2000" dirty="0">
                <a:latin typeface="+mj-ea"/>
                <a:ea typeface="+mj-ea"/>
              </a:rPr>
              <a:t>日前建成且至今未扩建、改建、</a:t>
            </a:r>
            <a:r>
              <a:rPr lang="zh-CN" altLang="zh-CN" sz="2000" dirty="0" smtClean="0">
                <a:latin typeface="+mj-ea"/>
                <a:ea typeface="+mj-ea"/>
              </a:rPr>
              <a:t>拆建</a:t>
            </a:r>
            <a:r>
              <a:rPr lang="zh-CN" altLang="en-US" sz="2000" dirty="0" smtClean="0">
                <a:latin typeface="+mj-ea"/>
                <a:ea typeface="+mj-ea"/>
              </a:rPr>
              <a:t>的</a:t>
            </a:r>
            <a:endParaRPr lang="zh-CN" altLang="en-US" sz="2000" spc="400" dirty="0">
              <a:solidFill>
                <a:schemeClr val="bg1"/>
              </a:solidFill>
              <a:latin typeface="+mj-ea"/>
              <a:ea typeface="+mj-ea"/>
              <a:sym typeface="微软雅黑" panose="020B0503020204020204" pitchFamily="34" charset="-122"/>
            </a:endParaRPr>
          </a:p>
        </p:txBody>
      </p:sp>
      <p:sp>
        <p:nvSpPr>
          <p:cNvPr id="89" name="TextBox 39">
            <a:extLst>
              <a:ext uri="{FF2B5EF4-FFF2-40B4-BE49-F238E27FC236}">
                <a16:creationId xmlns:a16="http://schemas.microsoft.com/office/drawing/2014/main" xmlns="" id="{7E84A7F8-B322-45D5-88F0-18D33DE1EA09}"/>
              </a:ext>
            </a:extLst>
          </p:cNvPr>
          <p:cNvSpPr txBox="1">
            <a:spLocks/>
          </p:cNvSpPr>
          <p:nvPr/>
        </p:nvSpPr>
        <p:spPr>
          <a:xfrm>
            <a:off x="7694104" y="3189214"/>
            <a:ext cx="2858830" cy="1115735"/>
          </a:xfrm>
          <a:prstGeom prst="rect">
            <a:avLst/>
          </a:prstGeom>
        </p:spPr>
        <p:txBody>
          <a:bodyPr vert="horz" wrap="square" lIns="480000" tIns="0" rIns="384000" bIns="0" anchor="ctr" anchorCtr="0">
            <a:noAutofit/>
          </a:bodyPr>
          <a:lstStyle/>
          <a:p>
            <a:pPr algn="just">
              <a:lnSpc>
                <a:spcPts val="2400"/>
              </a:lnSpc>
              <a:defRPr/>
            </a:pPr>
            <a:endParaRPr lang="zh-CN" altLang="en-US" sz="1600" spc="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0" name="TextBox 39">
            <a:extLst>
              <a:ext uri="{FF2B5EF4-FFF2-40B4-BE49-F238E27FC236}">
                <a16:creationId xmlns:a16="http://schemas.microsoft.com/office/drawing/2014/main" xmlns="" id="{7E84A7F8-B322-45D5-88F0-18D33DE1EA09}"/>
              </a:ext>
            </a:extLst>
          </p:cNvPr>
          <p:cNvSpPr txBox="1">
            <a:spLocks/>
          </p:cNvSpPr>
          <p:nvPr/>
        </p:nvSpPr>
        <p:spPr>
          <a:xfrm>
            <a:off x="522514" y="4648863"/>
            <a:ext cx="4862286" cy="1626066"/>
          </a:xfrm>
          <a:prstGeom prst="rect">
            <a:avLst/>
          </a:prstGeom>
        </p:spPr>
        <p:txBody>
          <a:bodyPr vert="horz" wrap="square" lIns="480000" tIns="0" rIns="384000" bIns="0" anchor="ctr" anchorCtr="0">
            <a:noAutofit/>
          </a:bodyPr>
          <a:lstStyle/>
          <a:p>
            <a:pPr>
              <a:lnSpc>
                <a:spcPct val="120000"/>
              </a:lnSpc>
            </a:pPr>
            <a:r>
              <a:rPr lang="zh-TW" altLang="zh-CN" dirty="0" smtClean="0"/>
              <a:t>按照</a:t>
            </a:r>
            <a:r>
              <a:rPr lang="zh-CN" altLang="zh-CN" dirty="0"/>
              <a:t>权属来源确定的宅基地使用面积和</a:t>
            </a:r>
            <a:r>
              <a:rPr lang="zh-TW" altLang="zh-CN" dirty="0"/>
              <a:t>房屋实际建筑面积</a:t>
            </a:r>
            <a:r>
              <a:rPr lang="zh-CN" altLang="zh-CN" dirty="0"/>
              <a:t>予以确权</a:t>
            </a:r>
            <a:r>
              <a:rPr lang="zh-TW" altLang="zh-CN" dirty="0"/>
              <a:t>登记。</a:t>
            </a:r>
            <a:endParaRPr lang="zh-CN" altLang="en-US" dirty="0"/>
          </a:p>
        </p:txBody>
      </p:sp>
      <p:sp>
        <p:nvSpPr>
          <p:cNvPr id="91" name="TextBox 39">
            <a:extLst>
              <a:ext uri="{FF2B5EF4-FFF2-40B4-BE49-F238E27FC236}">
                <a16:creationId xmlns:a16="http://schemas.microsoft.com/office/drawing/2014/main" xmlns="" id="{7E84A7F8-B322-45D5-88F0-18D33DE1EA09}"/>
              </a:ext>
            </a:extLst>
          </p:cNvPr>
          <p:cNvSpPr txBox="1">
            <a:spLocks/>
          </p:cNvSpPr>
          <p:nvPr/>
        </p:nvSpPr>
        <p:spPr>
          <a:xfrm>
            <a:off x="5275081" y="4361160"/>
            <a:ext cx="6075089" cy="2671012"/>
          </a:xfrm>
          <a:prstGeom prst="rect">
            <a:avLst/>
          </a:prstGeom>
        </p:spPr>
        <p:txBody>
          <a:bodyPr vert="horz" wrap="square" lIns="480000" tIns="0" rIns="384000" bIns="0" anchor="ctr" anchorCtr="0">
            <a:noAutofit/>
          </a:bodyPr>
          <a:lstStyle/>
          <a:p>
            <a:pPr algn="just">
              <a:lnSpc>
                <a:spcPts val="2400"/>
              </a:lnSpc>
              <a:defRPr/>
            </a:pPr>
            <a:r>
              <a:rPr lang="zh-TW" altLang="zh-CN" dirty="0">
                <a:latin typeface="+mj-ea"/>
                <a:ea typeface="+mj-ea"/>
              </a:rPr>
              <a:t>已建房屋</a:t>
            </a:r>
            <a:r>
              <a:rPr lang="zh-CN" altLang="zh-CN" u="sng" dirty="0">
                <a:solidFill>
                  <a:srgbClr val="FF0000"/>
                </a:solidFill>
                <a:latin typeface="+mj-ea"/>
                <a:ea typeface="+mj-ea"/>
              </a:rPr>
              <a:t>建筑总高度在</a:t>
            </a:r>
            <a:r>
              <a:rPr lang="en-US" altLang="zh-CN" u="sng" dirty="0">
                <a:solidFill>
                  <a:srgbClr val="FF0000"/>
                </a:solidFill>
                <a:latin typeface="+mj-ea"/>
                <a:ea typeface="+mj-ea"/>
              </a:rPr>
              <a:t>13.8</a:t>
            </a:r>
            <a:r>
              <a:rPr lang="zh-CN" altLang="zh-CN" u="sng" dirty="0">
                <a:solidFill>
                  <a:srgbClr val="FF0000"/>
                </a:solidFill>
                <a:latin typeface="+mj-ea"/>
                <a:ea typeface="+mj-ea"/>
              </a:rPr>
              <a:t>米以内</a:t>
            </a:r>
            <a:r>
              <a:rPr lang="en-US" altLang="zh-CN" u="sng" dirty="0">
                <a:solidFill>
                  <a:srgbClr val="FF0000"/>
                </a:solidFill>
                <a:latin typeface="+mj-ea"/>
                <a:ea typeface="+mj-ea"/>
              </a:rPr>
              <a:t>(</a:t>
            </a:r>
            <a:r>
              <a:rPr lang="zh-CN" altLang="zh-CN" u="sng" dirty="0">
                <a:solidFill>
                  <a:srgbClr val="FF0000"/>
                </a:solidFill>
                <a:latin typeface="+mj-ea"/>
                <a:ea typeface="+mj-ea"/>
              </a:rPr>
              <a:t>不含楼梯间高度</a:t>
            </a:r>
            <a:r>
              <a:rPr lang="en-US" altLang="zh-CN" u="sng" dirty="0">
                <a:solidFill>
                  <a:srgbClr val="FF0000"/>
                </a:solidFill>
                <a:latin typeface="+mj-ea"/>
                <a:ea typeface="+mj-ea"/>
              </a:rPr>
              <a:t>)</a:t>
            </a:r>
            <a:r>
              <a:rPr lang="zh-CN" altLang="zh-CN" dirty="0">
                <a:latin typeface="+mj-ea"/>
                <a:ea typeface="+mj-ea"/>
              </a:rPr>
              <a:t>的，按照权属来源确定的宅基地</a:t>
            </a:r>
            <a:r>
              <a:rPr lang="zh-CN" altLang="zh-CN" dirty="0" smtClean="0">
                <a:latin typeface="+mj-ea"/>
                <a:ea typeface="+mj-ea"/>
              </a:rPr>
              <a:t>使用面积</a:t>
            </a:r>
            <a:r>
              <a:rPr lang="zh-CN" altLang="en-US" dirty="0" smtClean="0">
                <a:latin typeface="+mj-ea"/>
                <a:ea typeface="+mj-ea"/>
              </a:rPr>
              <a:t>及其使用权范围内的</a:t>
            </a:r>
            <a:r>
              <a:rPr lang="zh-TW" altLang="zh-CN" dirty="0" smtClean="0">
                <a:latin typeface="+mj-ea"/>
                <a:ea typeface="+mj-ea"/>
              </a:rPr>
              <a:t>房屋</a:t>
            </a:r>
            <a:r>
              <a:rPr lang="zh-TW" altLang="zh-CN" dirty="0">
                <a:latin typeface="+mj-ea"/>
                <a:ea typeface="+mj-ea"/>
              </a:rPr>
              <a:t>实际建筑面积</a:t>
            </a:r>
            <a:r>
              <a:rPr lang="zh-CN" altLang="zh-CN" dirty="0">
                <a:latin typeface="+mj-ea"/>
                <a:ea typeface="+mj-ea"/>
              </a:rPr>
              <a:t>予以确权</a:t>
            </a:r>
            <a:r>
              <a:rPr lang="zh-TW" altLang="zh-CN" dirty="0">
                <a:latin typeface="+mj-ea"/>
                <a:ea typeface="+mj-ea"/>
              </a:rPr>
              <a:t>登记</a:t>
            </a:r>
            <a:r>
              <a:rPr lang="zh-CN" altLang="zh-CN" dirty="0" smtClean="0">
                <a:latin typeface="+mj-ea"/>
                <a:ea typeface="+mj-ea"/>
              </a:rPr>
              <a:t>。</a:t>
            </a:r>
            <a:r>
              <a:rPr lang="zh-CN" altLang="zh-CN" dirty="0">
                <a:latin typeface="+mj-ea"/>
                <a:ea typeface="+mj-ea"/>
              </a:rPr>
              <a:t>房屋建筑高度超过上述规定的建筑面积部分，在登记簿和权属证书附记栏中注明。</a:t>
            </a:r>
            <a:endParaRPr lang="zh-CN" altLang="en-US" spc="400" dirty="0">
              <a:solidFill>
                <a:schemeClr val="bg1"/>
              </a:solidFill>
              <a:latin typeface="+mj-ea"/>
              <a:ea typeface="+mj-ea"/>
              <a:sym typeface="微软雅黑" panose="020B0503020204020204" pitchFamily="34" charset="-122"/>
            </a:endParaRPr>
          </a:p>
        </p:txBody>
      </p:sp>
      <p:sp>
        <p:nvSpPr>
          <p:cNvPr id="92" name="TextBox 39">
            <a:extLst>
              <a:ext uri="{FF2B5EF4-FFF2-40B4-BE49-F238E27FC236}">
                <a16:creationId xmlns:a16="http://schemas.microsoft.com/office/drawing/2014/main" xmlns="" id="{7E84A7F8-B322-45D5-88F0-18D33DE1EA09}"/>
              </a:ext>
            </a:extLst>
          </p:cNvPr>
          <p:cNvSpPr txBox="1">
            <a:spLocks/>
          </p:cNvSpPr>
          <p:nvPr/>
        </p:nvSpPr>
        <p:spPr>
          <a:xfrm>
            <a:off x="7628390" y="4592972"/>
            <a:ext cx="3095121" cy="1483453"/>
          </a:xfrm>
          <a:prstGeom prst="rect">
            <a:avLst/>
          </a:prstGeom>
        </p:spPr>
        <p:txBody>
          <a:bodyPr vert="horz" wrap="square" lIns="480000" tIns="0" rIns="384000" bIns="0" anchor="ctr" anchorCtr="0">
            <a:noAutofit/>
          </a:bodyPr>
          <a:lstStyle/>
          <a:p>
            <a:pPr algn="just">
              <a:lnSpc>
                <a:spcPts val="2400"/>
              </a:lnSpc>
              <a:defRPr/>
            </a:pPr>
            <a:endParaRPr lang="zh-CN" altLang="en-US" sz="1400" spc="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矩形 32"/>
          <p:cNvSpPr/>
          <p:nvPr/>
        </p:nvSpPr>
        <p:spPr>
          <a:xfrm>
            <a:off x="0" y="266065"/>
            <a:ext cx="412750" cy="592455"/>
          </a:xfrm>
          <a:prstGeom prst="rect">
            <a:avLst/>
          </a:prstGeom>
          <a:solidFill>
            <a:srgbClr val="66CCFF"/>
          </a:solidFill>
          <a:ln w="12700">
            <a:noFill/>
            <a:round/>
          </a:ln>
        </p:spPr>
        <p:txBody>
          <a:bodyPr rtlCol="0" anchor="ctr"/>
          <a:lstStyle/>
          <a:p>
            <a:pPr algn="ctr"/>
            <a:endParaRPr lang="zh-CN" altLang="en-US"/>
          </a:p>
        </p:txBody>
      </p:sp>
      <p:sp>
        <p:nvSpPr>
          <p:cNvPr id="36" name="矩形 35"/>
          <p:cNvSpPr/>
          <p:nvPr/>
        </p:nvSpPr>
        <p:spPr>
          <a:xfrm>
            <a:off x="487680" y="266065"/>
            <a:ext cx="104140" cy="592455"/>
          </a:xfrm>
          <a:prstGeom prst="rect">
            <a:avLst/>
          </a:prstGeom>
          <a:solidFill>
            <a:srgbClr val="66CCFF"/>
          </a:solidFill>
          <a:ln w="12700">
            <a:noFill/>
            <a:round/>
          </a:ln>
        </p:spPr>
        <p:txBody>
          <a:bodyPr rtlCol="0" anchor="ctr"/>
          <a:lstStyle/>
          <a:p>
            <a:pPr algn="ctr"/>
            <a:endParaRPr lang="zh-CN" altLang="en-US"/>
          </a:p>
        </p:txBody>
      </p:sp>
      <p:sp>
        <p:nvSpPr>
          <p:cNvPr id="37" name="文本框 4"/>
          <p:cNvSpPr txBox="1"/>
          <p:nvPr/>
        </p:nvSpPr>
        <p:spPr>
          <a:xfrm>
            <a:off x="831215" y="362585"/>
            <a:ext cx="9225915" cy="461665"/>
          </a:xfrm>
          <a:prstGeom prst="rect">
            <a:avLst/>
          </a:prstGeom>
          <a:noFill/>
        </p:spPr>
        <p:txBody>
          <a:bodyPr wrap="square" rtlCol="0">
            <a:spAutoFit/>
          </a:bodyPr>
          <a:lstStyle/>
          <a:p>
            <a:r>
              <a:rPr lang="en-US" altLang="zh-CN" sz="2400" b="1" dirty="0" smtClean="0">
                <a:solidFill>
                  <a:srgbClr val="FF0000"/>
                </a:solidFill>
              </a:rPr>
              <a:t> 5  </a:t>
            </a:r>
            <a:r>
              <a:rPr lang="zh-CN" altLang="en-US" sz="2000" b="1" dirty="0" smtClean="0">
                <a:solidFill>
                  <a:srgbClr val="002060"/>
                </a:solidFill>
              </a:rPr>
              <a:t>宅基地</a:t>
            </a:r>
            <a:r>
              <a:rPr lang="zh-CN" altLang="en-US" sz="2000" b="1" dirty="0">
                <a:solidFill>
                  <a:srgbClr val="002060"/>
                </a:solidFill>
              </a:rPr>
              <a:t>使用权及其地上房屋所有权确权登记原则</a:t>
            </a:r>
          </a:p>
        </p:txBody>
      </p:sp>
      <p:cxnSp>
        <p:nvCxnSpPr>
          <p:cNvPr id="38" name="直接连接符 37"/>
          <p:cNvCxnSpPr/>
          <p:nvPr/>
        </p:nvCxnSpPr>
        <p:spPr>
          <a:xfrm>
            <a:off x="831215" y="858520"/>
            <a:ext cx="11360785"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9" name="图片 3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474960" y="266065"/>
            <a:ext cx="1570990" cy="494665"/>
          </a:xfrm>
          <a:prstGeom prst="rect">
            <a:avLst/>
          </a:prstGeom>
          <a:effectLst>
            <a:outerShdw blurRad="63500" sx="102000" sy="102000" algn="ctr" rotWithShape="0">
              <a:prstClr val="black">
                <a:alpha val="40000"/>
              </a:prstClr>
            </a:outerShdw>
            <a:reflection blurRad="6350" stA="52000" endA="300" endPos="35000" dir="5400000" sy="-100000" algn="bl" rotWithShape="0"/>
          </a:effectLst>
        </p:spPr>
      </p:pic>
    </p:spTree>
    <p:extLst>
      <p:ext uri="{BB962C8B-B14F-4D97-AF65-F5344CB8AC3E}">
        <p14:creationId xmlns="" xmlns:p14="http://schemas.microsoft.com/office/powerpoint/2010/main" val="896900448"/>
      </p:ext>
    </p:extLst>
  </p:cSld>
  <p:clrMapOvr>
    <a:masterClrMapping/>
  </p:clrMapOvr>
  <mc:AlternateContent xmlns:mc="http://schemas.openxmlformats.org/markup-compatibility/2006">
    <mc:Choice xmlns=""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www.33ppt.com"/>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ISLIDE.DIAGRAM" val="99470cc8-da2c-44d3-9bf7-71771a10f9e1"/>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68780_1*l_h_i*1_1_2"/>
  <p:tag name="KSO_WM_TEMPLATE_CATEGORY" val="diagram"/>
  <p:tag name="KSO_WM_TEMPLATE_INDEX" val="20168780"/>
  <p:tag name="KSO_WM_UNIT_LAYERLEVEL" val="1_1_1"/>
  <p:tag name="KSO_WM_TAG_VERSION" val="1.0"/>
  <p:tag name="KSO_WM_BEAUTIFY_FLAG" val="#wm#"/>
  <p:tag name="KSO_WM_UNIT_LINE_FORE_SCHEMECOLOR_INDEX" val="5"/>
  <p:tag name="KSO_WM_UNIT_LINE_FILL_TYPE" val="2"/>
  <p:tag name="KSO_WM_UNIT_TEXT_FILL_FORE_SCHEMECOLOR_INDEX" val="2"/>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68780_1*l_h_i*1_1_1"/>
  <p:tag name="KSO_WM_TEMPLATE_CATEGORY" val="diagram"/>
  <p:tag name="KSO_WM_TEMPLATE_INDEX" val="20168780"/>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68780_1*l_h_a*1_1_1"/>
  <p:tag name="KSO_WM_TEMPLATE_CATEGORY" val="diagram"/>
  <p:tag name="KSO_WM_TEMPLATE_INDEX" val="20168780"/>
  <p:tag name="KSO_WM_UNIT_LAYERLEVEL" val="1_1_1"/>
  <p:tag name="KSO_WM_TAG_VERSION" val="1.0"/>
  <p:tag name="KSO_WM_BEAUTIFY_FLAG" val="#wm#"/>
  <p:tag name="KSO_WM_UNIT_PRESET_TEXT" val="添加标题"/>
  <p:tag name="KSO_WM_UNIT_ISNUMDGMTITLE" val="0"/>
  <p:tag name="KSO_WM_UNIT_TEXT_FILL_FORE_SCHEMECOLOR_INDEX" val="14"/>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68780_1*l_h_f*1_1_1"/>
  <p:tag name="KSO_WM_TEMPLATE_CATEGORY" val="diagram"/>
  <p:tag name="KSO_WM_TEMPLATE_INDEX" val="20168780"/>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10;单击此处添加文本具体内容，简明扼要的阐述您的观点。"/>
  <p:tag name="KSO_WM_UNIT_SUBTYPE" val="a"/>
  <p:tag name="KSO_WM_UNIT_VALUE" val="140"/>
  <p:tag name="KSO_WM_UNIT_TEXT_FILL_FORE_SCHEMECOLOR_INDEX" val="13"/>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68780_1*l_h_i*1_2_2"/>
  <p:tag name="KSO_WM_TEMPLATE_CATEGORY" val="diagram"/>
  <p:tag name="KSO_WM_TEMPLATE_INDEX" val="20168780"/>
  <p:tag name="KSO_WM_UNIT_LAYERLEVEL" val="1_1_1"/>
  <p:tag name="KSO_WM_TAG_VERSION" val="1.0"/>
  <p:tag name="KSO_WM_BEAUTIFY_FLAG" val="#wm#"/>
  <p:tag name="KSO_WM_UNIT_LINE_FORE_SCHEMECOLOR_INDEX" val="6"/>
  <p:tag name="KSO_WM_UNIT_LINE_FILL_TYPE" val="2"/>
  <p:tag name="KSO_WM_UNIT_TEXT_FILL_FORE_SCHEMECOLOR_INDEX" val="2"/>
  <p:tag name="KSO_WM_UNIT_TEXT_FILL_TYPE" val="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68780_1*l_h_i*1_2_1"/>
  <p:tag name="KSO_WM_TEMPLATE_CATEGORY" val="diagram"/>
  <p:tag name="KSO_WM_TEMPLATE_INDEX" val="20168780"/>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68780_1*l_h_a*1_2_1"/>
  <p:tag name="KSO_WM_TEMPLATE_CATEGORY" val="diagram"/>
  <p:tag name="KSO_WM_TEMPLATE_INDEX" val="20168780"/>
  <p:tag name="KSO_WM_UNIT_LAYERLEVEL" val="1_1_1"/>
  <p:tag name="KSO_WM_TAG_VERSION" val="1.0"/>
  <p:tag name="KSO_WM_BEAUTIFY_FLAG" val="#wm#"/>
  <p:tag name="KSO_WM_UNIT_PRESET_TEXT" val="添加标题"/>
  <p:tag name="KSO_WM_UNIT_ISNUMDGMTITLE" val="0"/>
  <p:tag name="KSO_WM_UNIT_TEXT_FILL_FORE_SCHEMECOLOR_INDEX" val="14"/>
  <p:tag name="KSO_WM_UNIT_TEXT_FILL_TYPE" val="1"/>
</p:tagLst>
</file>

<file path=ppt/tags/tag9.xml><?xml version="1.0" encoding="utf-8"?>
<p:tagLst xmlns:a="http://schemas.openxmlformats.org/drawingml/2006/main" xmlns:r="http://schemas.openxmlformats.org/officeDocument/2006/relationships"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68780_1*l_h_f*1_2_1"/>
  <p:tag name="KSO_WM_TEMPLATE_CATEGORY" val="diagram"/>
  <p:tag name="KSO_WM_TEMPLATE_INDEX" val="20168780"/>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10;单击此处添加文本具体内容，简明扼要的阐述您的观点。"/>
  <p:tag name="KSO_WM_UNIT_SUBTYPE" val="a"/>
  <p:tag name="KSO_WM_UNIT_VALUE" val="140"/>
  <p:tag name="KSO_WM_UNIT_TEXT_FILL_FORE_SCHEMECOLOR_INDEX" val="13"/>
  <p:tag name="KSO_WM_UNIT_TEXT_FILL_TYPE" val="1"/>
</p:tagLst>
</file>

<file path=ppt/theme/theme1.xml><?xml version="1.0" encoding="utf-8"?>
<a:theme xmlns:a="http://schemas.openxmlformats.org/drawingml/2006/main" name="www.99ppt.com">
  <a:themeElements>
    <a:clrScheme name="房地产3">
      <a:dk1>
        <a:sysClr val="windowText" lastClr="000000"/>
      </a:dk1>
      <a:lt1>
        <a:sysClr val="window" lastClr="FFFFFF"/>
      </a:lt1>
      <a:dk2>
        <a:srgbClr val="44546A"/>
      </a:dk2>
      <a:lt2>
        <a:srgbClr val="E7E6E6"/>
      </a:lt2>
      <a:accent1>
        <a:srgbClr val="017487"/>
      </a:accent1>
      <a:accent2>
        <a:srgbClr val="017487"/>
      </a:accent2>
      <a:accent3>
        <a:srgbClr val="017487"/>
      </a:accent3>
      <a:accent4>
        <a:srgbClr val="017487"/>
      </a:accent4>
      <a:accent5>
        <a:srgbClr val="017487"/>
      </a:accent5>
      <a:accent6>
        <a:srgbClr val="017487"/>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wrap="square">
        <a:spAutoFit/>
        <a:scene3d>
          <a:camera prst="orthographicFront"/>
          <a:lightRig rig="threePt" dir="t"/>
        </a:scene3d>
        <a:sp3d contourW="12700"/>
      </a:bodyPr>
      <a:lstStyle>
        <a:defPPr algn="just">
          <a:lnSpc>
            <a:spcPct val="120000"/>
          </a:lnSpc>
          <a:defRPr sz="2000" dirty="0" smtClean="0">
            <a:latin typeface="+mj-ea"/>
            <a:ea typeface="+mj-ea"/>
          </a:defRPr>
        </a:defPPr>
      </a:lst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www.99ppt.com">
  <a:themeElements>
    <a:clrScheme name="房地产3">
      <a:dk1>
        <a:sysClr val="windowText" lastClr="000000"/>
      </a:dk1>
      <a:lt1>
        <a:sysClr val="window" lastClr="FFFFFF"/>
      </a:lt1>
      <a:dk2>
        <a:srgbClr val="44546A"/>
      </a:dk2>
      <a:lt2>
        <a:srgbClr val="E7E6E6"/>
      </a:lt2>
      <a:accent1>
        <a:srgbClr val="017487"/>
      </a:accent1>
      <a:accent2>
        <a:srgbClr val="017487"/>
      </a:accent2>
      <a:accent3>
        <a:srgbClr val="017487"/>
      </a:accent3>
      <a:accent4>
        <a:srgbClr val="017487"/>
      </a:accent4>
      <a:accent5>
        <a:srgbClr val="017487"/>
      </a:accent5>
      <a:accent6>
        <a:srgbClr val="017487"/>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gradFill rotWithShape="1">
          <a:gsLst>
            <a:gs pos="0">
              <a:srgbClr val="14CD68"/>
            </a:gs>
            <a:gs pos="78999">
              <a:srgbClr val="035C7D"/>
            </a:gs>
            <a:gs pos="100000">
              <a:srgbClr val="035C7D"/>
            </a:gs>
          </a:gsLst>
          <a:lin ang="0" scaled="1"/>
        </a:gradFill>
        <a:ln w="12700">
          <a:noFill/>
          <a:round/>
        </a:ln>
      </a:spPr>
      <a:bodyPr rtlCol="0" anchor="ctr"/>
      <a:lstStyle>
        <a:defPPr algn="ctr">
          <a:defRPr/>
        </a:defPPr>
      </a:lstStyle>
    </a:spDef>
    <a:txDef>
      <a:spPr>
        <a:noFill/>
      </a:spPr>
      <a:bodyPr wrap="square" lIns="0" tIns="0" rIns="0" bIns="0" rtlCol="0">
        <a:spAutoFit/>
        <a:scene3d>
          <a:camera prst="orthographicFront"/>
          <a:lightRig rig="threePt" dir="t"/>
        </a:scene3d>
        <a:sp3d contourW="12700"/>
      </a:bodyPr>
      <a:lstStyle>
        <a:defPPr algn="just">
          <a:lnSpc>
            <a:spcPct val="150000"/>
          </a:lnSpc>
          <a:defRPr dirty="0">
            <a:solidFill>
              <a:schemeClr val="tx1"/>
            </a:solidFill>
            <a:latin typeface="宋体" panose="02010600030101010101" pitchFamily="2" charset="-122"/>
            <a:ea typeface="宋体" panose="02010600030101010101" pitchFamily="2" charset="-122"/>
            <a:cs typeface="宋体" panose="02010600030101010101" pitchFamily="2" charset="-122"/>
            <a:sym typeface="字魂59号-创粗黑" charset="0"/>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3535</TotalTime>
  <Words>1754</Words>
  <Application>Microsoft Office PowerPoint</Application>
  <PresentationFormat>自定义</PresentationFormat>
  <Paragraphs>86</Paragraphs>
  <Slides>13</Slides>
  <Notes>12</Notes>
  <HiddenSlides>0</HiddenSlides>
  <MMClips>1</MMClips>
  <ScaleCrop>false</ScaleCrop>
  <HeadingPairs>
    <vt:vector size="4" baseType="variant">
      <vt:variant>
        <vt:lpstr>主题</vt:lpstr>
      </vt:variant>
      <vt:variant>
        <vt:i4>2</vt:i4>
      </vt:variant>
      <vt:variant>
        <vt:lpstr>幻灯片标题</vt:lpstr>
      </vt:variant>
      <vt:variant>
        <vt:i4>13</vt:i4>
      </vt:variant>
    </vt:vector>
  </HeadingPairs>
  <TitlesOfParts>
    <vt:vector size="15" baseType="lpstr">
      <vt:lpstr>www.99ppt.com</vt:lpstr>
      <vt:lpstr>1_www.99ppt.com</vt:lpstr>
      <vt:lpstr>·</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vector>
  </TitlesOfParts>
  <Company>www.99ppt.com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www.99ppt.com</dc:title>
  <dc:subject>www.99ppt.com</dc:subject>
  <dc:creator>www.99ppt.com</dc:creator>
  <cp:lastModifiedBy>AutoBVT</cp:lastModifiedBy>
  <cp:revision>228</cp:revision>
  <cp:lastPrinted>2020-07-13T03:32:10Z</cp:lastPrinted>
  <dcterms:created xsi:type="dcterms:W3CDTF">2017-01-20T08:23:58Z</dcterms:created>
  <dcterms:modified xsi:type="dcterms:W3CDTF">2020-10-16T03:10:18Z</dcterms:modified>
</cp:coreProperties>
</file>