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2"/>
    <p:sldId id="259" r:id="rId3"/>
    <p:sldId id="260" r:id="rId4"/>
    <p:sldId id="286" r:id="rId5"/>
    <p:sldId id="287" r:id="rId6"/>
    <p:sldId id="288" r:id="rId7"/>
    <p:sldId id="289" r:id="rId8"/>
    <p:sldId id="315" r:id="rId9"/>
    <p:sldId id="316" r:id="rId10"/>
    <p:sldId id="317" r:id="rId11"/>
    <p:sldId id="318" r:id="rId12"/>
    <p:sldId id="319" r:id="rId13"/>
    <p:sldId id="320" r:id="rId14"/>
    <p:sldId id="321" r:id="rId15"/>
    <p:sldId id="322" r:id="rId16"/>
    <p:sldId id="323" r:id="rId17"/>
    <p:sldId id="324" r:id="rId18"/>
    <p:sldId id="325" r:id="rId19"/>
    <p:sldId id="351" r:id="rId20"/>
    <p:sldId id="377" r:id="rId21"/>
    <p:sldId id="378" r:id="rId22"/>
    <p:sldId id="379" r:id="rId23"/>
    <p:sldId id="405" r:id="rId24"/>
    <p:sldId id="406" r:id="rId25"/>
    <p:sldId id="407" r:id="rId26"/>
    <p:sldId id="408" r:id="rId27"/>
    <p:sldId id="410" r:id="rId28"/>
    <p:sldId id="411" r:id="rId29"/>
    <p:sldId id="412" r:id="rId30"/>
    <p:sldId id="413" r:id="rId31"/>
    <p:sldId id="414" r:id="rId32"/>
    <p:sldId id="415" r:id="rId33"/>
    <p:sldId id="416" r:id="rId34"/>
    <p:sldId id="417" r:id="rId35"/>
    <p:sldId id="420" r:id="rId36"/>
  </p:sldIdLst>
  <p:sldSz cx="12192000" cy="6858000"/>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B4B49"/>
    <a:srgbClr val="232221"/>
    <a:srgbClr val="313131"/>
    <a:srgbClr val="6C6B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4" d="100"/>
          <a:sy n="84" d="100"/>
        </p:scale>
        <p:origin x="-744" y="-90"/>
      </p:cViewPr>
      <p:guideLst>
        <p:guide orient="horz" pos="2134"/>
        <p:guide pos="382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E0DDB-A00C-41DA-B976-77564956A3FE}" type="datetimeFigureOut">
              <a:rPr lang="zh-CN" altLang="en-US" smtClean="0"/>
              <a:t>2019-12-24</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ACC46-F094-4483-8078-01747B98C2C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32560" y="2921635"/>
            <a:ext cx="9326880" cy="1014730"/>
          </a:xfrm>
          <a:prstGeom prst="rect">
            <a:avLst/>
          </a:prstGeom>
          <a:noFill/>
          <a:ln>
            <a:noFill/>
          </a:ln>
        </p:spPr>
        <p:txBody>
          <a:bodyPr wrap="none" rtlCol="0" anchor="t">
            <a:spAutoFit/>
            <a:scene3d>
              <a:camera prst="orthographicFront"/>
              <a:lightRig rig="threePt" dir="t"/>
            </a:scene3d>
          </a:bodyPr>
          <a:lstStyle/>
          <a:p>
            <a:pPr algn="ctr"/>
            <a:r>
              <a:rPr lang="zh-CN" altLang="en-US" sz="6000">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sym typeface="+mn-ea"/>
              </a:rPr>
              <a:t>江门市蓬江区招牌设置规定</a:t>
            </a:r>
          </a:p>
        </p:txBody>
      </p:sp>
      <p:sp>
        <p:nvSpPr>
          <p:cNvPr id="7" name="文本框 6"/>
          <p:cNvSpPr txBox="1"/>
          <p:nvPr/>
        </p:nvSpPr>
        <p:spPr>
          <a:xfrm>
            <a:off x="3423920" y="5625465"/>
            <a:ext cx="5344160" cy="398780"/>
          </a:xfrm>
          <a:prstGeom prst="rect">
            <a:avLst/>
          </a:prstGeom>
          <a:noFill/>
        </p:spPr>
        <p:txBody>
          <a:bodyPr wrap="none" rtlCol="0">
            <a:spAutoFit/>
          </a:bodyPr>
          <a:lstStyle/>
          <a:p>
            <a:pPr algn="ctr"/>
            <a:r>
              <a:rPr lang="en-US" altLang="zh-CN" sz="2000" b="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a:t>
            </a:r>
            <a:r>
              <a:rPr lang="zh-CN" altLang="en-US" sz="2000" b="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江门市蓬江区城市管理和综合执法局</a:t>
            </a:r>
            <a:r>
              <a:rPr lang="en-US" altLang="zh-CN" sz="2000" b="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noEditPoints="1"/>
          </p:cNvSpPr>
          <p:nvPr/>
        </p:nvSpPr>
        <p:spPr bwMode="auto">
          <a:xfrm>
            <a:off x="432435" y="482600"/>
            <a:ext cx="942975" cy="439420"/>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3" name="文本框 2"/>
          <p:cNvSpPr txBox="1"/>
          <p:nvPr/>
        </p:nvSpPr>
        <p:spPr>
          <a:xfrm>
            <a:off x="1375410" y="441325"/>
            <a:ext cx="2511425" cy="521970"/>
          </a:xfrm>
          <a:prstGeom prst="rect">
            <a:avLst/>
          </a:prstGeom>
          <a:noFill/>
        </p:spPr>
        <p:txBody>
          <a:bodyPr wrap="square" rtlCol="0">
            <a:spAutoFit/>
            <a:scene3d>
              <a:camera prst="orthographicFront"/>
              <a:lightRig rig="threePt" dir="t"/>
            </a:scene3d>
          </a:bodyPr>
          <a:lstStyle/>
          <a:p>
            <a:r>
              <a:rPr lang="en-US"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2.2  </a:t>
            </a:r>
            <a:r>
              <a:rPr lang="zh-CN"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招牌分类</a:t>
            </a:r>
          </a:p>
        </p:txBody>
      </p:sp>
      <p:sp>
        <p:nvSpPr>
          <p:cNvPr id="10" name="Freeform 128"/>
          <p:cNvSpPr>
            <a:spLocks noEditPoints="1"/>
          </p:cNvSpPr>
          <p:nvPr/>
        </p:nvSpPr>
        <p:spPr bwMode="auto">
          <a:xfrm flipH="1">
            <a:off x="157480" y="1273810"/>
            <a:ext cx="2072640" cy="975360"/>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1"/>
          </a:solidFill>
          <a:ln w="9525">
            <a:solidFill>
              <a:srgbClr val="232221"/>
            </a:solidFill>
            <a:round/>
          </a:ln>
        </p:spPr>
        <p:txBody>
          <a:bodyPr vert="horz" wrap="square" lIns="0" tIns="179705" rIns="36195" bIns="0" numCol="1" anchor="t" anchorCtr="0" compatLnSpc="1"/>
          <a:lstStyle/>
          <a:p>
            <a:pPr algn="ctr"/>
            <a:r>
              <a:rPr lang="zh-CN" altLang="en-US" sz="2400">
                <a:latin typeface="微软雅黑" panose="020B0503020204020204" charset="-122"/>
                <a:ea typeface="微软雅黑" panose="020B0503020204020204" charset="-122"/>
              </a:rPr>
              <a:t>建筑标识招牌</a:t>
            </a:r>
          </a:p>
        </p:txBody>
      </p:sp>
      <p:sp>
        <p:nvSpPr>
          <p:cNvPr id="11" name="文本框 10"/>
          <p:cNvSpPr txBox="1"/>
          <p:nvPr/>
        </p:nvSpPr>
        <p:spPr>
          <a:xfrm>
            <a:off x="2439035" y="1530985"/>
            <a:ext cx="9473565" cy="460375"/>
          </a:xfrm>
          <a:prstGeom prst="rect">
            <a:avLst/>
          </a:prstGeom>
          <a:noFill/>
          <a:ln w="31750" cmpd="sng">
            <a:solidFill>
              <a:schemeClr val="tx1"/>
            </a:solidFill>
            <a:prstDash val="sysDash"/>
          </a:ln>
        </p:spPr>
        <p:txBody>
          <a:bodyPr wrap="square" rtlCol="0">
            <a:spAutoFit/>
          </a:bodyPr>
          <a:lstStyle/>
          <a:p>
            <a:r>
              <a:rPr lang="zh-CN" altLang="en-US" sz="2400">
                <a:latin typeface="微软雅黑" panose="020B0503020204020204" charset="-122"/>
                <a:ea typeface="微软雅黑" panose="020B0503020204020204" charset="-122"/>
                <a:sym typeface="+mn-ea"/>
              </a:rPr>
              <a:t>用于表明各类建（构）筑物名称（含广场）的招牌称为建筑标识招牌。</a:t>
            </a:r>
          </a:p>
        </p:txBody>
      </p:sp>
      <p:pic>
        <p:nvPicPr>
          <p:cNvPr id="15" name="图片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84175" y="2346960"/>
            <a:ext cx="11423015" cy="445262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8897" y="1915647"/>
            <a:ext cx="2628900" cy="2660804"/>
          </a:xfrm>
          <a:prstGeom prst="rect">
            <a:avLst/>
          </a:prstGeom>
        </p:spPr>
      </p:pic>
      <p:pic>
        <p:nvPicPr>
          <p:cNvPr id="3" name="Picture 2"/>
          <p:cNvPicPr>
            <a:picLocks noChangeAspect="1"/>
          </p:cNvPicPr>
          <p:nvPr/>
        </p:nvPicPr>
        <p:blipFill>
          <a:blip r:embed="rId3"/>
          <a:stretch>
            <a:fillRect/>
          </a:stretch>
        </p:blipFill>
        <p:spPr>
          <a:xfrm>
            <a:off x="4186555" y="3669030"/>
            <a:ext cx="5741035" cy="418465"/>
          </a:xfrm>
          <a:prstGeom prst="rect">
            <a:avLst/>
          </a:prstGeom>
        </p:spPr>
      </p:pic>
      <p:pic>
        <p:nvPicPr>
          <p:cNvPr id="4" name="Picture 3"/>
          <p:cNvPicPr>
            <a:picLocks noChangeAspect="1"/>
          </p:cNvPicPr>
          <p:nvPr/>
        </p:nvPicPr>
        <p:blipFill>
          <a:blip r:embed="rId4"/>
          <a:stretch>
            <a:fillRect/>
          </a:stretch>
        </p:blipFill>
        <p:spPr>
          <a:xfrm>
            <a:off x="9953479" y="3624037"/>
            <a:ext cx="850900" cy="505222"/>
          </a:xfrm>
          <a:prstGeom prst="rect">
            <a:avLst/>
          </a:prstGeom>
        </p:spPr>
      </p:pic>
      <p:sp>
        <p:nvSpPr>
          <p:cNvPr id="5" name="TextBox 4"/>
          <p:cNvSpPr txBox="1"/>
          <p:nvPr/>
        </p:nvSpPr>
        <p:spPr>
          <a:xfrm>
            <a:off x="5990590" y="2976880"/>
            <a:ext cx="4156075" cy="814705"/>
          </a:xfrm>
          <a:prstGeom prst="rect">
            <a:avLst/>
          </a:prstGeom>
        </p:spPr>
        <p:txBody>
          <a:bodyPr wrap="square" lIns="0" tIns="0" rIns="63500" rtlCol="0" anchor="t">
            <a:spAutoFit/>
          </a:bodyPr>
          <a:lstStyle/>
          <a:p>
            <a:pPr algn="l" latinLnBrk="1"/>
            <a:r>
              <a:rPr lang="zh-CN" altLang="en-US" sz="5000" i="1">
                <a:solidFill>
                  <a:srgbClr val="000000"/>
                </a:solidFill>
                <a:latin typeface="微软雅黑" panose="020B0503020204020204" charset="-122"/>
                <a:ea typeface="微软雅黑" panose="020B0503020204020204" charset="-122"/>
              </a:rPr>
              <a:t>招牌设置规定</a:t>
            </a:r>
          </a:p>
        </p:txBody>
      </p:sp>
      <p:sp>
        <p:nvSpPr>
          <p:cNvPr id="6" name="Freeform 5"/>
          <p:cNvSpPr/>
          <p:nvPr/>
        </p:nvSpPr>
        <p:spPr>
          <a:xfrm>
            <a:off x="4986818" y="2979597"/>
            <a:ext cx="831373" cy="831373"/>
          </a:xfrm>
          <a:custGeom>
            <a:avLst/>
            <a:gdLst/>
            <a:ahLst/>
            <a:cxnLst/>
            <a:rect l="l" t="t" r="r" b="b"/>
            <a:pathLst>
              <a:path w="831373" h="831373">
                <a:moveTo>
                  <a:pt x="831373" y="415687"/>
                </a:moveTo>
                <a:cubicBezTo>
                  <a:pt x="831373" y="645266"/>
                  <a:pt x="645266" y="831373"/>
                  <a:pt x="415687" y="831373"/>
                </a:cubicBezTo>
                <a:cubicBezTo>
                  <a:pt x="186107" y="831373"/>
                  <a:pt x="0" y="645266"/>
                  <a:pt x="0" y="415687"/>
                </a:cubicBezTo>
                <a:cubicBezTo>
                  <a:pt x="0" y="186107"/>
                  <a:pt x="186107" y="0"/>
                  <a:pt x="415687" y="0"/>
                </a:cubicBezTo>
                <a:cubicBezTo>
                  <a:pt x="645266" y="0"/>
                  <a:pt x="831373" y="186107"/>
                  <a:pt x="831373" y="415687"/>
                </a:cubicBezTo>
                <a:close/>
              </a:path>
            </a:pathLst>
          </a:custGeom>
          <a:solidFill>
            <a:srgbClr val="404040"/>
          </a:solidFill>
        </p:spPr>
      </p:sp>
      <p:sp>
        <p:nvSpPr>
          <p:cNvPr id="7" name="TextBox 6"/>
          <p:cNvSpPr txBox="1"/>
          <p:nvPr/>
        </p:nvSpPr>
        <p:spPr>
          <a:xfrm>
            <a:off x="5073105" y="2925423"/>
            <a:ext cx="731121" cy="814705"/>
          </a:xfrm>
          <a:prstGeom prst="rect">
            <a:avLst/>
          </a:prstGeom>
        </p:spPr>
        <p:txBody>
          <a:bodyPr lIns="0" tIns="0" rIns="63500" rtlCol="0" anchor="t">
            <a:spAutoFit/>
          </a:bodyPr>
          <a:lstStyle/>
          <a:p>
            <a:pPr algn="l" latinLnBrk="1"/>
            <a:r>
              <a:rPr lang="en-US" sz="5000" b="1" i="1">
                <a:solidFill>
                  <a:srgbClr val="FFFFFF"/>
                </a:solidFill>
                <a:latin typeface="微软雅黑" panose="020B0503020204020204" charset="-122"/>
                <a:ea typeface="微软雅黑" panose="020B0503020204020204" charset="-122"/>
              </a:rPr>
              <a:t>3.</a:t>
            </a:r>
            <a:endParaRPr lang="en-US" sz="1100"/>
          </a:p>
        </p:txBody>
      </p:sp>
      <p:sp>
        <p:nvSpPr>
          <p:cNvPr id="8" name="TextBox 7"/>
          <p:cNvSpPr txBox="1"/>
          <p:nvPr/>
        </p:nvSpPr>
        <p:spPr>
          <a:xfrm>
            <a:off x="1475422" y="2222008"/>
            <a:ext cx="2193364" cy="584200"/>
          </a:xfrm>
          <a:prstGeom prst="rect">
            <a:avLst/>
          </a:prstGeom>
        </p:spPr>
        <p:txBody>
          <a:bodyPr lIns="0" tIns="0" rIns="63500" rtlCol="0" anchor="t">
            <a:spAutoFit/>
          </a:bodyPr>
          <a:lstStyle/>
          <a:p>
            <a:pPr algn="ctr" latinLnBrk="1"/>
            <a:r>
              <a:rPr lang="en-US" sz="3500" b="1">
                <a:solidFill>
                  <a:srgbClr val="000000"/>
                </a:solidFill>
                <a:latin typeface="微软雅黑" panose="020B0503020204020204" charset="-122"/>
                <a:ea typeface="微软雅黑" panose="020B0503020204020204" charset="-122"/>
              </a:rPr>
              <a:t>PART 03</a:t>
            </a:r>
            <a:endParaRPr lang="en-US" sz="1100"/>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noEditPoints="1"/>
          </p:cNvSpPr>
          <p:nvPr/>
        </p:nvSpPr>
        <p:spPr bwMode="auto">
          <a:xfrm>
            <a:off x="432435" y="554355"/>
            <a:ext cx="942975" cy="439420"/>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3" name="文本框 2"/>
          <p:cNvSpPr txBox="1"/>
          <p:nvPr/>
        </p:nvSpPr>
        <p:spPr>
          <a:xfrm>
            <a:off x="1375410" y="513080"/>
            <a:ext cx="3898900" cy="521970"/>
          </a:xfrm>
          <a:prstGeom prst="rect">
            <a:avLst/>
          </a:prstGeom>
          <a:noFill/>
        </p:spPr>
        <p:txBody>
          <a:bodyPr wrap="square" rtlCol="0">
            <a:spAutoFit/>
            <a:scene3d>
              <a:camera prst="orthographicFront"/>
              <a:lightRig rig="threePt" dir="t"/>
            </a:scene3d>
          </a:bodyPr>
          <a:lstStyle/>
          <a:p>
            <a:r>
              <a:rPr lang="en-US"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3.1  </a:t>
            </a:r>
            <a:r>
              <a:rPr lang="zh-CN"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招牌设置一般规定</a:t>
            </a:r>
          </a:p>
        </p:txBody>
      </p:sp>
      <p:grpSp>
        <p:nvGrpSpPr>
          <p:cNvPr id="75" name="组合 74"/>
          <p:cNvGrpSpPr/>
          <p:nvPr/>
        </p:nvGrpSpPr>
        <p:grpSpPr>
          <a:xfrm>
            <a:off x="689239" y="1579175"/>
            <a:ext cx="622446" cy="912495"/>
            <a:chOff x="4931305" y="1039196"/>
            <a:chExt cx="2089858" cy="3063701"/>
          </a:xfrm>
        </p:grpSpPr>
        <p:sp>
          <p:nvSpPr>
            <p:cNvPr id="76" name="文本框 10"/>
            <p:cNvSpPr txBox="1">
              <a:spLocks noChangeArrowheads="1"/>
            </p:cNvSpPr>
            <p:nvPr/>
          </p:nvSpPr>
          <p:spPr bwMode="auto">
            <a:xfrm>
              <a:off x="5131680" y="1039196"/>
              <a:ext cx="1889483" cy="3063701"/>
            </a:xfrm>
            <a:prstGeom prst="rect">
              <a:avLst/>
            </a:prstGeom>
            <a:noFill/>
          </p:spPr>
          <p:txBody>
            <a:bodyPr wrap="square" lIns="36195" tIns="36195" rtlCol="0">
              <a:spAutoFit/>
            </a:bodyPr>
            <a:lstStyle>
              <a:defPPr>
                <a:defRPr lang="zh-CN"/>
              </a:defPPr>
              <a:lvl1pPr algn="ctr">
                <a:defRPr sz="2800" b="1">
                  <a:solidFill>
                    <a:schemeClr val="tx1">
                      <a:lumMod val="85000"/>
                      <a:lumOff val="15000"/>
                    </a:schemeClr>
                  </a:solidFill>
                  <a:latin typeface="方正静蕾简体" panose="02000000000000000000" pitchFamily="2" charset="-122"/>
                  <a:ea typeface="方正静蕾简体" panose="02000000000000000000" pitchFamily="2" charset="-122"/>
                </a:defRPr>
              </a:lvl1pPr>
            </a:lstStyle>
            <a:p>
              <a:r>
                <a:rPr lang="en-US" altLang="zh-CN" sz="5400" dirty="0">
                  <a:solidFill>
                    <a:schemeClr val="tx1">
                      <a:lumMod val="75000"/>
                      <a:lumOff val="25000"/>
                    </a:schemeClr>
                  </a:solidFill>
                  <a:sym typeface="+mn-lt"/>
                </a:rPr>
                <a:t>1</a:t>
              </a:r>
              <a:endParaRPr lang="zh-CN" altLang="en-US" sz="5400" dirty="0">
                <a:solidFill>
                  <a:schemeClr val="tx1">
                    <a:lumMod val="75000"/>
                    <a:lumOff val="25000"/>
                  </a:schemeClr>
                </a:solidFill>
                <a:sym typeface="+mn-lt"/>
              </a:endParaRPr>
            </a:p>
          </p:txBody>
        </p:sp>
        <p:sp>
          <p:nvSpPr>
            <p:cNvPr id="77" name="任意多边形 76"/>
            <p:cNvSpPr/>
            <p:nvPr/>
          </p:nvSpPr>
          <p:spPr>
            <a:xfrm>
              <a:off x="4931305" y="1436847"/>
              <a:ext cx="1924761" cy="2262372"/>
            </a:xfrm>
            <a:custGeom>
              <a:avLst/>
              <a:gdLst>
                <a:gd name="connsiteX0" fmla="*/ 183903 w 1924761"/>
                <a:gd name="connsiteY0" fmla="*/ 432898 h 2262372"/>
                <a:gd name="connsiteX1" fmla="*/ 1668672 w 1924761"/>
                <a:gd name="connsiteY1" fmla="*/ 70759 h 2262372"/>
                <a:gd name="connsiteX2" fmla="*/ 1831634 w 1924761"/>
                <a:gd name="connsiteY2" fmla="*/ 1673223 h 2262372"/>
                <a:gd name="connsiteX3" fmla="*/ 681844 w 1924761"/>
                <a:gd name="connsiteY3" fmla="*/ 2252644 h 2262372"/>
                <a:gd name="connsiteX4" fmla="*/ 20941 w 1924761"/>
                <a:gd name="connsiteY4" fmla="*/ 1274870 h 2262372"/>
                <a:gd name="connsiteX5" fmla="*/ 265385 w 1924761"/>
                <a:gd name="connsiteY5" fmla="*/ 514379 h 226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761" h="2262372">
                  <a:moveTo>
                    <a:pt x="183903" y="432898"/>
                  </a:moveTo>
                  <a:cubicBezTo>
                    <a:pt x="788976" y="148468"/>
                    <a:pt x="1394050" y="-135962"/>
                    <a:pt x="1668672" y="70759"/>
                  </a:cubicBezTo>
                  <a:cubicBezTo>
                    <a:pt x="1943294" y="277480"/>
                    <a:pt x="1996105" y="1309576"/>
                    <a:pt x="1831634" y="1673223"/>
                  </a:cubicBezTo>
                  <a:cubicBezTo>
                    <a:pt x="1667163" y="2036871"/>
                    <a:pt x="983626" y="2319036"/>
                    <a:pt x="681844" y="2252644"/>
                  </a:cubicBezTo>
                  <a:cubicBezTo>
                    <a:pt x="380062" y="2186252"/>
                    <a:pt x="90351" y="1564581"/>
                    <a:pt x="20941" y="1274870"/>
                  </a:cubicBezTo>
                  <a:cubicBezTo>
                    <a:pt x="-48469" y="985159"/>
                    <a:pt x="60173" y="692430"/>
                    <a:pt x="265385" y="514379"/>
                  </a:cubicBezTo>
                </a:path>
              </a:pathLst>
            </a:cu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195" tIns="36195" rtlCol="0" anchor="ctr"/>
            <a:lstStyle/>
            <a:p>
              <a:pPr algn="ctr"/>
              <a:endParaRPr lang="zh-CN" altLang="en-US" sz="900"/>
            </a:p>
          </p:txBody>
        </p:sp>
      </p:grpSp>
      <p:sp>
        <p:nvSpPr>
          <p:cNvPr id="9" name="文本框 8"/>
          <p:cNvSpPr txBox="1"/>
          <p:nvPr/>
        </p:nvSpPr>
        <p:spPr>
          <a:xfrm>
            <a:off x="1565910" y="1343660"/>
            <a:ext cx="9711690" cy="1383665"/>
          </a:xfrm>
          <a:prstGeom prst="rect">
            <a:avLst/>
          </a:prstGeom>
          <a:noFill/>
        </p:spPr>
        <p:txBody>
          <a:bodyPr wrap="square" rtlCol="0">
            <a:spAutoFit/>
          </a:bodyPr>
          <a:lstStyle/>
          <a:p>
            <a:pPr indent="711200">
              <a:extLst>
                <a:ext uri="{35155182-B16C-46BC-9424-99874614C6A1}">
                  <wpsdc:indentchars xmlns:wpsdc="http://www.wps.cn/officeDocument/2017/drawingmlCustomData" xmlns="" val="200" checksum="3773799597"/>
                </a:ext>
              </a:extLst>
            </a:pPr>
            <a:r>
              <a:rPr lang="zh-CN" altLang="en-US" sz="2800">
                <a:latin typeface="微软雅黑" panose="020B0503020204020204" charset="-122"/>
                <a:ea typeface="微软雅黑" panose="020B0503020204020204" charset="-122"/>
              </a:rPr>
              <a:t>招牌的形状、规格、色彩、风格等应结合城市功能分区和人文特色，与城市景观、周边环境、建筑风格统一协调。不得影响、破坏建筑物的原有风貌、轮廓等。</a:t>
            </a:r>
          </a:p>
        </p:txBody>
      </p:sp>
      <p:grpSp>
        <p:nvGrpSpPr>
          <p:cNvPr id="5" name="组合 4"/>
          <p:cNvGrpSpPr/>
          <p:nvPr/>
        </p:nvGrpSpPr>
        <p:grpSpPr>
          <a:xfrm>
            <a:off x="689239" y="2710745"/>
            <a:ext cx="622446" cy="912495"/>
            <a:chOff x="4931305" y="1039196"/>
            <a:chExt cx="2089858" cy="3063701"/>
          </a:xfrm>
        </p:grpSpPr>
        <p:sp>
          <p:nvSpPr>
            <p:cNvPr id="6" name="文本框 10"/>
            <p:cNvSpPr txBox="1">
              <a:spLocks noChangeArrowheads="1"/>
            </p:cNvSpPr>
            <p:nvPr/>
          </p:nvSpPr>
          <p:spPr bwMode="auto">
            <a:xfrm>
              <a:off x="5131680" y="1039196"/>
              <a:ext cx="1889483" cy="3063701"/>
            </a:xfrm>
            <a:prstGeom prst="rect">
              <a:avLst/>
            </a:prstGeom>
            <a:noFill/>
          </p:spPr>
          <p:txBody>
            <a:bodyPr wrap="square" lIns="36195" tIns="36195" rtlCol="0">
              <a:spAutoFit/>
            </a:bodyPr>
            <a:lstStyle>
              <a:defPPr>
                <a:defRPr lang="zh-CN"/>
              </a:defPPr>
              <a:lvl1pPr algn="ctr">
                <a:defRPr sz="2800" b="1">
                  <a:solidFill>
                    <a:schemeClr val="tx1">
                      <a:lumMod val="85000"/>
                      <a:lumOff val="15000"/>
                    </a:schemeClr>
                  </a:solidFill>
                  <a:latin typeface="方正静蕾简体" panose="02000000000000000000" pitchFamily="2" charset="-122"/>
                  <a:ea typeface="方正静蕾简体" panose="02000000000000000000" pitchFamily="2" charset="-122"/>
                </a:defRPr>
              </a:lvl1pPr>
            </a:lstStyle>
            <a:p>
              <a:r>
                <a:rPr lang="en-US" sz="5400" dirty="0">
                  <a:solidFill>
                    <a:schemeClr val="tx1">
                      <a:lumMod val="75000"/>
                      <a:lumOff val="25000"/>
                    </a:schemeClr>
                  </a:solidFill>
                  <a:sym typeface="+mn-lt"/>
                </a:rPr>
                <a:t>2</a:t>
              </a:r>
            </a:p>
          </p:txBody>
        </p:sp>
        <p:sp>
          <p:nvSpPr>
            <p:cNvPr id="7" name="任意多边形 6"/>
            <p:cNvSpPr/>
            <p:nvPr/>
          </p:nvSpPr>
          <p:spPr>
            <a:xfrm>
              <a:off x="4931305" y="1436847"/>
              <a:ext cx="1924761" cy="2262372"/>
            </a:xfrm>
            <a:custGeom>
              <a:avLst/>
              <a:gdLst>
                <a:gd name="connsiteX0" fmla="*/ 183903 w 1924761"/>
                <a:gd name="connsiteY0" fmla="*/ 432898 h 2262372"/>
                <a:gd name="connsiteX1" fmla="*/ 1668672 w 1924761"/>
                <a:gd name="connsiteY1" fmla="*/ 70759 h 2262372"/>
                <a:gd name="connsiteX2" fmla="*/ 1831634 w 1924761"/>
                <a:gd name="connsiteY2" fmla="*/ 1673223 h 2262372"/>
                <a:gd name="connsiteX3" fmla="*/ 681844 w 1924761"/>
                <a:gd name="connsiteY3" fmla="*/ 2252644 h 2262372"/>
                <a:gd name="connsiteX4" fmla="*/ 20941 w 1924761"/>
                <a:gd name="connsiteY4" fmla="*/ 1274870 h 2262372"/>
                <a:gd name="connsiteX5" fmla="*/ 265385 w 1924761"/>
                <a:gd name="connsiteY5" fmla="*/ 514379 h 226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761" h="2262372">
                  <a:moveTo>
                    <a:pt x="183903" y="432898"/>
                  </a:moveTo>
                  <a:cubicBezTo>
                    <a:pt x="788976" y="148468"/>
                    <a:pt x="1394050" y="-135962"/>
                    <a:pt x="1668672" y="70759"/>
                  </a:cubicBezTo>
                  <a:cubicBezTo>
                    <a:pt x="1943294" y="277480"/>
                    <a:pt x="1996105" y="1309576"/>
                    <a:pt x="1831634" y="1673223"/>
                  </a:cubicBezTo>
                  <a:cubicBezTo>
                    <a:pt x="1667163" y="2036871"/>
                    <a:pt x="983626" y="2319036"/>
                    <a:pt x="681844" y="2252644"/>
                  </a:cubicBezTo>
                  <a:cubicBezTo>
                    <a:pt x="380062" y="2186252"/>
                    <a:pt x="90351" y="1564581"/>
                    <a:pt x="20941" y="1274870"/>
                  </a:cubicBezTo>
                  <a:cubicBezTo>
                    <a:pt x="-48469" y="985159"/>
                    <a:pt x="60173" y="692430"/>
                    <a:pt x="265385" y="514379"/>
                  </a:cubicBezTo>
                </a:path>
              </a:pathLst>
            </a:cu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195" tIns="36195" rtlCol="0" anchor="ctr"/>
            <a:lstStyle/>
            <a:p>
              <a:pPr algn="ctr"/>
              <a:endParaRPr lang="zh-CN" altLang="en-US" sz="900"/>
            </a:p>
          </p:txBody>
        </p:sp>
      </p:grpSp>
      <p:sp>
        <p:nvSpPr>
          <p:cNvPr id="8" name="文本框 7"/>
          <p:cNvSpPr txBox="1"/>
          <p:nvPr/>
        </p:nvSpPr>
        <p:spPr>
          <a:xfrm>
            <a:off x="1549400" y="2905760"/>
            <a:ext cx="9711690" cy="521970"/>
          </a:xfrm>
          <a:prstGeom prst="rect">
            <a:avLst/>
          </a:prstGeom>
          <a:noFill/>
        </p:spPr>
        <p:txBody>
          <a:bodyPr wrap="square" rtlCol="0">
            <a:spAutoFit/>
          </a:bodyPr>
          <a:lstStyle/>
          <a:p>
            <a:pPr indent="711200">
              <a:extLst>
                <a:ext uri="{35155182-B16C-46BC-9424-99874614C6A1}">
                  <wpsdc:indentchars xmlns:wpsdc="http://www.wps.cn/officeDocument/2017/drawingmlCustomData" xmlns="" val="200" checksum="3773799597"/>
                </a:ext>
              </a:extLst>
            </a:pPr>
            <a:r>
              <a:rPr lang="zh-CN" altLang="en-US" sz="2800">
                <a:latin typeface="微软雅黑" panose="020B0503020204020204" charset="-122"/>
                <a:ea typeface="微软雅黑" panose="020B0503020204020204" charset="-122"/>
              </a:rPr>
              <a:t>招牌的设置不得影响所依附载体的使用功能和安全性能。</a:t>
            </a:r>
          </a:p>
        </p:txBody>
      </p:sp>
      <p:grpSp>
        <p:nvGrpSpPr>
          <p:cNvPr id="10" name="组合 9"/>
          <p:cNvGrpSpPr/>
          <p:nvPr/>
        </p:nvGrpSpPr>
        <p:grpSpPr>
          <a:xfrm>
            <a:off x="689239" y="3700075"/>
            <a:ext cx="622446" cy="912495"/>
            <a:chOff x="4931305" y="1039196"/>
            <a:chExt cx="2089858" cy="3063701"/>
          </a:xfrm>
        </p:grpSpPr>
        <p:sp>
          <p:nvSpPr>
            <p:cNvPr id="11" name="文本框 10"/>
            <p:cNvSpPr txBox="1">
              <a:spLocks noChangeArrowheads="1"/>
            </p:cNvSpPr>
            <p:nvPr/>
          </p:nvSpPr>
          <p:spPr bwMode="auto">
            <a:xfrm>
              <a:off x="5131680" y="1039196"/>
              <a:ext cx="1889483" cy="3063701"/>
            </a:xfrm>
            <a:prstGeom prst="rect">
              <a:avLst/>
            </a:prstGeom>
            <a:noFill/>
          </p:spPr>
          <p:txBody>
            <a:bodyPr wrap="square" lIns="36195" tIns="36195" rtlCol="0">
              <a:spAutoFit/>
            </a:bodyPr>
            <a:lstStyle>
              <a:defPPr>
                <a:defRPr lang="zh-CN"/>
              </a:defPPr>
              <a:lvl1pPr algn="ctr">
                <a:defRPr sz="2800" b="1">
                  <a:solidFill>
                    <a:schemeClr val="tx1">
                      <a:lumMod val="85000"/>
                      <a:lumOff val="15000"/>
                    </a:schemeClr>
                  </a:solidFill>
                  <a:latin typeface="方正静蕾简体" panose="02000000000000000000" pitchFamily="2" charset="-122"/>
                  <a:ea typeface="方正静蕾简体" panose="02000000000000000000" pitchFamily="2" charset="-122"/>
                </a:defRPr>
              </a:lvl1pPr>
            </a:lstStyle>
            <a:p>
              <a:r>
                <a:rPr lang="en-US" sz="5400" dirty="0">
                  <a:solidFill>
                    <a:schemeClr val="tx1">
                      <a:lumMod val="75000"/>
                      <a:lumOff val="25000"/>
                    </a:schemeClr>
                  </a:solidFill>
                  <a:sym typeface="+mn-lt"/>
                </a:rPr>
                <a:t>3</a:t>
              </a:r>
            </a:p>
          </p:txBody>
        </p:sp>
        <p:sp>
          <p:nvSpPr>
            <p:cNvPr id="12" name="任意多边形 11"/>
            <p:cNvSpPr/>
            <p:nvPr/>
          </p:nvSpPr>
          <p:spPr>
            <a:xfrm>
              <a:off x="4931305" y="1436847"/>
              <a:ext cx="1924761" cy="2262372"/>
            </a:xfrm>
            <a:custGeom>
              <a:avLst/>
              <a:gdLst>
                <a:gd name="connsiteX0" fmla="*/ 183903 w 1924761"/>
                <a:gd name="connsiteY0" fmla="*/ 432898 h 2262372"/>
                <a:gd name="connsiteX1" fmla="*/ 1668672 w 1924761"/>
                <a:gd name="connsiteY1" fmla="*/ 70759 h 2262372"/>
                <a:gd name="connsiteX2" fmla="*/ 1831634 w 1924761"/>
                <a:gd name="connsiteY2" fmla="*/ 1673223 h 2262372"/>
                <a:gd name="connsiteX3" fmla="*/ 681844 w 1924761"/>
                <a:gd name="connsiteY3" fmla="*/ 2252644 h 2262372"/>
                <a:gd name="connsiteX4" fmla="*/ 20941 w 1924761"/>
                <a:gd name="connsiteY4" fmla="*/ 1274870 h 2262372"/>
                <a:gd name="connsiteX5" fmla="*/ 265385 w 1924761"/>
                <a:gd name="connsiteY5" fmla="*/ 514379 h 226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761" h="2262372">
                  <a:moveTo>
                    <a:pt x="183903" y="432898"/>
                  </a:moveTo>
                  <a:cubicBezTo>
                    <a:pt x="788976" y="148468"/>
                    <a:pt x="1394050" y="-135962"/>
                    <a:pt x="1668672" y="70759"/>
                  </a:cubicBezTo>
                  <a:cubicBezTo>
                    <a:pt x="1943294" y="277480"/>
                    <a:pt x="1996105" y="1309576"/>
                    <a:pt x="1831634" y="1673223"/>
                  </a:cubicBezTo>
                  <a:cubicBezTo>
                    <a:pt x="1667163" y="2036871"/>
                    <a:pt x="983626" y="2319036"/>
                    <a:pt x="681844" y="2252644"/>
                  </a:cubicBezTo>
                  <a:cubicBezTo>
                    <a:pt x="380062" y="2186252"/>
                    <a:pt x="90351" y="1564581"/>
                    <a:pt x="20941" y="1274870"/>
                  </a:cubicBezTo>
                  <a:cubicBezTo>
                    <a:pt x="-48469" y="985159"/>
                    <a:pt x="60173" y="692430"/>
                    <a:pt x="265385" y="514379"/>
                  </a:cubicBezTo>
                </a:path>
              </a:pathLst>
            </a:cu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195" tIns="36195" rtlCol="0" anchor="ctr"/>
            <a:lstStyle/>
            <a:p>
              <a:pPr algn="ctr"/>
              <a:endParaRPr lang="zh-CN" altLang="en-US" sz="900"/>
            </a:p>
          </p:txBody>
        </p:sp>
      </p:grpSp>
      <p:sp>
        <p:nvSpPr>
          <p:cNvPr id="14" name="文本框 13"/>
          <p:cNvSpPr txBox="1"/>
          <p:nvPr/>
        </p:nvSpPr>
        <p:spPr>
          <a:xfrm>
            <a:off x="1565910" y="3678555"/>
            <a:ext cx="9711690" cy="953135"/>
          </a:xfrm>
          <a:prstGeom prst="rect">
            <a:avLst/>
          </a:prstGeom>
          <a:noFill/>
        </p:spPr>
        <p:txBody>
          <a:bodyPr wrap="square" rtlCol="0">
            <a:spAutoFit/>
          </a:bodyPr>
          <a:lstStyle/>
          <a:p>
            <a:pPr indent="711200">
              <a:extLst>
                <a:ext uri="{35155182-B16C-46BC-9424-99874614C6A1}">
                  <wpsdc:indentchars xmlns:wpsdc="http://www.wps.cn/officeDocument/2017/drawingmlCustomData" xmlns="" val="200" checksum="3773799597"/>
                </a:ext>
              </a:extLst>
            </a:pPr>
            <a:r>
              <a:rPr lang="zh-CN" altLang="en-US" sz="2800">
                <a:latin typeface="微软雅黑" panose="020B0503020204020204" charset="-122"/>
                <a:ea typeface="微软雅黑" panose="020B0503020204020204" charset="-122"/>
              </a:rPr>
              <a:t>招牌的设置应符合节能与生态环保要求，鼓励新技术、新工艺的应用；鼓励设置具有侨乡文化特色的招牌。</a:t>
            </a:r>
          </a:p>
        </p:txBody>
      </p:sp>
      <p:grpSp>
        <p:nvGrpSpPr>
          <p:cNvPr id="15" name="组合 14"/>
          <p:cNvGrpSpPr/>
          <p:nvPr/>
        </p:nvGrpSpPr>
        <p:grpSpPr>
          <a:xfrm>
            <a:off x="665109" y="5117395"/>
            <a:ext cx="622446" cy="912495"/>
            <a:chOff x="4931305" y="1039196"/>
            <a:chExt cx="2089858" cy="3063701"/>
          </a:xfrm>
        </p:grpSpPr>
        <p:sp>
          <p:nvSpPr>
            <p:cNvPr id="16" name="文本框 15"/>
            <p:cNvSpPr txBox="1">
              <a:spLocks noChangeArrowheads="1"/>
            </p:cNvSpPr>
            <p:nvPr/>
          </p:nvSpPr>
          <p:spPr bwMode="auto">
            <a:xfrm>
              <a:off x="5131680" y="1039196"/>
              <a:ext cx="1889483" cy="3063701"/>
            </a:xfrm>
            <a:prstGeom prst="rect">
              <a:avLst/>
            </a:prstGeom>
            <a:noFill/>
          </p:spPr>
          <p:txBody>
            <a:bodyPr wrap="square" lIns="36195" tIns="36195" rtlCol="0">
              <a:spAutoFit/>
            </a:bodyPr>
            <a:lstStyle>
              <a:defPPr>
                <a:defRPr lang="zh-CN"/>
              </a:defPPr>
              <a:lvl1pPr algn="ctr">
                <a:defRPr sz="2800" b="1">
                  <a:solidFill>
                    <a:schemeClr val="tx1">
                      <a:lumMod val="85000"/>
                      <a:lumOff val="15000"/>
                    </a:schemeClr>
                  </a:solidFill>
                  <a:latin typeface="方正静蕾简体" panose="02000000000000000000" pitchFamily="2" charset="-122"/>
                  <a:ea typeface="方正静蕾简体" panose="02000000000000000000" pitchFamily="2" charset="-122"/>
                </a:defRPr>
              </a:lvl1pPr>
            </a:lstStyle>
            <a:p>
              <a:r>
                <a:rPr lang="en-US" sz="5400" dirty="0">
                  <a:solidFill>
                    <a:schemeClr val="tx1">
                      <a:lumMod val="75000"/>
                      <a:lumOff val="25000"/>
                    </a:schemeClr>
                  </a:solidFill>
                  <a:sym typeface="+mn-lt"/>
                </a:rPr>
                <a:t>4</a:t>
              </a:r>
            </a:p>
          </p:txBody>
        </p:sp>
        <p:sp>
          <p:nvSpPr>
            <p:cNvPr id="17" name="任意多边形 16"/>
            <p:cNvSpPr/>
            <p:nvPr/>
          </p:nvSpPr>
          <p:spPr>
            <a:xfrm>
              <a:off x="4931305" y="1436847"/>
              <a:ext cx="1924761" cy="2262372"/>
            </a:xfrm>
            <a:custGeom>
              <a:avLst/>
              <a:gdLst>
                <a:gd name="connsiteX0" fmla="*/ 183903 w 1924761"/>
                <a:gd name="connsiteY0" fmla="*/ 432898 h 2262372"/>
                <a:gd name="connsiteX1" fmla="*/ 1668672 w 1924761"/>
                <a:gd name="connsiteY1" fmla="*/ 70759 h 2262372"/>
                <a:gd name="connsiteX2" fmla="*/ 1831634 w 1924761"/>
                <a:gd name="connsiteY2" fmla="*/ 1673223 h 2262372"/>
                <a:gd name="connsiteX3" fmla="*/ 681844 w 1924761"/>
                <a:gd name="connsiteY3" fmla="*/ 2252644 h 2262372"/>
                <a:gd name="connsiteX4" fmla="*/ 20941 w 1924761"/>
                <a:gd name="connsiteY4" fmla="*/ 1274870 h 2262372"/>
                <a:gd name="connsiteX5" fmla="*/ 265385 w 1924761"/>
                <a:gd name="connsiteY5" fmla="*/ 514379 h 226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761" h="2262372">
                  <a:moveTo>
                    <a:pt x="183903" y="432898"/>
                  </a:moveTo>
                  <a:cubicBezTo>
                    <a:pt x="788976" y="148468"/>
                    <a:pt x="1394050" y="-135962"/>
                    <a:pt x="1668672" y="70759"/>
                  </a:cubicBezTo>
                  <a:cubicBezTo>
                    <a:pt x="1943294" y="277480"/>
                    <a:pt x="1996105" y="1309576"/>
                    <a:pt x="1831634" y="1673223"/>
                  </a:cubicBezTo>
                  <a:cubicBezTo>
                    <a:pt x="1667163" y="2036871"/>
                    <a:pt x="983626" y="2319036"/>
                    <a:pt x="681844" y="2252644"/>
                  </a:cubicBezTo>
                  <a:cubicBezTo>
                    <a:pt x="380062" y="2186252"/>
                    <a:pt x="90351" y="1564581"/>
                    <a:pt x="20941" y="1274870"/>
                  </a:cubicBezTo>
                  <a:cubicBezTo>
                    <a:pt x="-48469" y="985159"/>
                    <a:pt x="60173" y="692430"/>
                    <a:pt x="265385" y="514379"/>
                  </a:cubicBezTo>
                </a:path>
              </a:pathLst>
            </a:cu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195" tIns="36195" rtlCol="0" anchor="ctr"/>
            <a:lstStyle/>
            <a:p>
              <a:pPr algn="ctr"/>
              <a:endParaRPr lang="zh-CN" altLang="en-US" sz="900"/>
            </a:p>
          </p:txBody>
        </p:sp>
      </p:grpSp>
      <p:sp>
        <p:nvSpPr>
          <p:cNvPr id="18" name="文本框 17"/>
          <p:cNvSpPr txBox="1"/>
          <p:nvPr/>
        </p:nvSpPr>
        <p:spPr>
          <a:xfrm>
            <a:off x="1549400" y="4881880"/>
            <a:ext cx="9711690" cy="1383665"/>
          </a:xfrm>
          <a:prstGeom prst="rect">
            <a:avLst/>
          </a:prstGeom>
          <a:noFill/>
        </p:spPr>
        <p:txBody>
          <a:bodyPr wrap="square" rtlCol="0">
            <a:spAutoFit/>
          </a:bodyPr>
          <a:lstStyle/>
          <a:p>
            <a:pPr indent="711200">
              <a:extLst>
                <a:ext uri="{35155182-B16C-46BC-9424-99874614C6A1}">
                  <wpsdc:indentchars xmlns:wpsdc="http://www.wps.cn/officeDocument/2017/drawingmlCustomData" xmlns="" val="200" checksum="3773799597"/>
                </a:ext>
              </a:extLst>
            </a:pPr>
            <a:r>
              <a:rPr lang="zh-CN" altLang="en-US" sz="2800">
                <a:latin typeface="微软雅黑" panose="020B0503020204020204" charset="-122"/>
                <a:ea typeface="微软雅黑" panose="020B0503020204020204" charset="-122"/>
              </a:rPr>
              <a:t>连锁单位、知名品牌等有其统一的企业招牌规范的，在保证与周边环境协调的前提下，可采用其标准材质、字体等，但其设置位置、大小、出挑距离等必须遵循本指引规定。</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noEditPoints="1"/>
          </p:cNvSpPr>
          <p:nvPr/>
        </p:nvSpPr>
        <p:spPr bwMode="auto">
          <a:xfrm>
            <a:off x="432435" y="697865"/>
            <a:ext cx="942975" cy="439420"/>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3" name="文本框 2"/>
          <p:cNvSpPr txBox="1"/>
          <p:nvPr/>
        </p:nvSpPr>
        <p:spPr>
          <a:xfrm>
            <a:off x="1375410" y="656590"/>
            <a:ext cx="3898900" cy="521970"/>
          </a:xfrm>
          <a:prstGeom prst="rect">
            <a:avLst/>
          </a:prstGeom>
          <a:noFill/>
        </p:spPr>
        <p:txBody>
          <a:bodyPr wrap="square" rtlCol="0">
            <a:spAutoFit/>
            <a:scene3d>
              <a:camera prst="orthographicFront"/>
              <a:lightRig rig="threePt" dir="t"/>
            </a:scene3d>
          </a:bodyPr>
          <a:lstStyle/>
          <a:p>
            <a:r>
              <a:rPr lang="en-US"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3.1  </a:t>
            </a:r>
            <a:r>
              <a:rPr lang="zh-CN"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招牌设置一般规定</a:t>
            </a:r>
          </a:p>
        </p:txBody>
      </p:sp>
      <p:grpSp>
        <p:nvGrpSpPr>
          <p:cNvPr id="75" name="组合 74"/>
          <p:cNvGrpSpPr/>
          <p:nvPr/>
        </p:nvGrpSpPr>
        <p:grpSpPr>
          <a:xfrm>
            <a:off x="623199" y="1650930"/>
            <a:ext cx="622446" cy="912495"/>
            <a:chOff x="4931305" y="1039196"/>
            <a:chExt cx="2089858" cy="3063701"/>
          </a:xfrm>
        </p:grpSpPr>
        <p:sp>
          <p:nvSpPr>
            <p:cNvPr id="76" name="文本框 10"/>
            <p:cNvSpPr txBox="1">
              <a:spLocks noChangeArrowheads="1"/>
            </p:cNvSpPr>
            <p:nvPr/>
          </p:nvSpPr>
          <p:spPr bwMode="auto">
            <a:xfrm>
              <a:off x="5131680" y="1039196"/>
              <a:ext cx="1889483" cy="3063701"/>
            </a:xfrm>
            <a:prstGeom prst="rect">
              <a:avLst/>
            </a:prstGeom>
            <a:noFill/>
          </p:spPr>
          <p:txBody>
            <a:bodyPr wrap="square" lIns="36195" tIns="36195" rtlCol="0">
              <a:spAutoFit/>
            </a:bodyPr>
            <a:lstStyle>
              <a:defPPr>
                <a:defRPr lang="zh-CN"/>
              </a:defPPr>
              <a:lvl1pPr algn="ctr">
                <a:defRPr sz="2800" b="1">
                  <a:solidFill>
                    <a:schemeClr val="tx1">
                      <a:lumMod val="85000"/>
                      <a:lumOff val="15000"/>
                    </a:schemeClr>
                  </a:solidFill>
                  <a:latin typeface="方正静蕾简体" panose="02000000000000000000" pitchFamily="2" charset="-122"/>
                  <a:ea typeface="方正静蕾简体" panose="02000000000000000000" pitchFamily="2" charset="-122"/>
                </a:defRPr>
              </a:lvl1pPr>
            </a:lstStyle>
            <a:p>
              <a:r>
                <a:rPr lang="en-US" altLang="zh-CN" sz="5400" dirty="0">
                  <a:solidFill>
                    <a:schemeClr val="tx1">
                      <a:lumMod val="75000"/>
                      <a:lumOff val="25000"/>
                    </a:schemeClr>
                  </a:solidFill>
                  <a:sym typeface="+mn-lt"/>
                </a:rPr>
                <a:t>5</a:t>
              </a:r>
            </a:p>
          </p:txBody>
        </p:sp>
        <p:sp>
          <p:nvSpPr>
            <p:cNvPr id="77" name="任意多边形 76"/>
            <p:cNvSpPr/>
            <p:nvPr/>
          </p:nvSpPr>
          <p:spPr>
            <a:xfrm>
              <a:off x="4931305" y="1436847"/>
              <a:ext cx="1924761" cy="2262372"/>
            </a:xfrm>
            <a:custGeom>
              <a:avLst/>
              <a:gdLst>
                <a:gd name="connsiteX0" fmla="*/ 183903 w 1924761"/>
                <a:gd name="connsiteY0" fmla="*/ 432898 h 2262372"/>
                <a:gd name="connsiteX1" fmla="*/ 1668672 w 1924761"/>
                <a:gd name="connsiteY1" fmla="*/ 70759 h 2262372"/>
                <a:gd name="connsiteX2" fmla="*/ 1831634 w 1924761"/>
                <a:gd name="connsiteY2" fmla="*/ 1673223 h 2262372"/>
                <a:gd name="connsiteX3" fmla="*/ 681844 w 1924761"/>
                <a:gd name="connsiteY3" fmla="*/ 2252644 h 2262372"/>
                <a:gd name="connsiteX4" fmla="*/ 20941 w 1924761"/>
                <a:gd name="connsiteY4" fmla="*/ 1274870 h 2262372"/>
                <a:gd name="connsiteX5" fmla="*/ 265385 w 1924761"/>
                <a:gd name="connsiteY5" fmla="*/ 514379 h 226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761" h="2262372">
                  <a:moveTo>
                    <a:pt x="183903" y="432898"/>
                  </a:moveTo>
                  <a:cubicBezTo>
                    <a:pt x="788976" y="148468"/>
                    <a:pt x="1394050" y="-135962"/>
                    <a:pt x="1668672" y="70759"/>
                  </a:cubicBezTo>
                  <a:cubicBezTo>
                    <a:pt x="1943294" y="277480"/>
                    <a:pt x="1996105" y="1309576"/>
                    <a:pt x="1831634" y="1673223"/>
                  </a:cubicBezTo>
                  <a:cubicBezTo>
                    <a:pt x="1667163" y="2036871"/>
                    <a:pt x="983626" y="2319036"/>
                    <a:pt x="681844" y="2252644"/>
                  </a:cubicBezTo>
                  <a:cubicBezTo>
                    <a:pt x="380062" y="2186252"/>
                    <a:pt x="90351" y="1564581"/>
                    <a:pt x="20941" y="1274870"/>
                  </a:cubicBezTo>
                  <a:cubicBezTo>
                    <a:pt x="-48469" y="985159"/>
                    <a:pt x="60173" y="692430"/>
                    <a:pt x="265385" y="514379"/>
                  </a:cubicBezTo>
                </a:path>
              </a:pathLst>
            </a:cu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195" tIns="36195" rtlCol="0" anchor="ctr"/>
            <a:lstStyle/>
            <a:p>
              <a:pPr algn="ctr"/>
              <a:endParaRPr lang="zh-CN" altLang="en-US" sz="900"/>
            </a:p>
          </p:txBody>
        </p:sp>
      </p:grpSp>
      <p:sp>
        <p:nvSpPr>
          <p:cNvPr id="9" name="文本框 8"/>
          <p:cNvSpPr txBox="1"/>
          <p:nvPr/>
        </p:nvSpPr>
        <p:spPr>
          <a:xfrm>
            <a:off x="1494155" y="1630680"/>
            <a:ext cx="9916795" cy="953135"/>
          </a:xfrm>
          <a:prstGeom prst="rect">
            <a:avLst/>
          </a:prstGeom>
          <a:noFill/>
        </p:spPr>
        <p:txBody>
          <a:bodyPr wrap="square" rtlCol="0">
            <a:spAutoFit/>
          </a:bodyPr>
          <a:lstStyle/>
          <a:p>
            <a:pPr indent="711200">
              <a:extLst>
                <a:ext uri="{35155182-B16C-46BC-9424-99874614C6A1}">
                  <wpsdc:indentchars xmlns:wpsdc="http://www.wps.cn/officeDocument/2017/drawingmlCustomData" xmlns="" val="200" checksum="3773799597"/>
                </a:ext>
              </a:extLst>
            </a:pPr>
            <a:r>
              <a:rPr lang="zh-CN" altLang="en-US" sz="2800">
                <a:latin typeface="微软雅黑" panose="020B0503020204020204" charset="-122"/>
                <a:ea typeface="微软雅黑" panose="020B0503020204020204" charset="-122"/>
              </a:rPr>
              <a:t>建筑标识招牌（含广场），应当按照经地名管理部门核准的建筑物名称设置。</a:t>
            </a:r>
          </a:p>
        </p:txBody>
      </p:sp>
      <p:grpSp>
        <p:nvGrpSpPr>
          <p:cNvPr id="5" name="组合 4"/>
          <p:cNvGrpSpPr/>
          <p:nvPr/>
        </p:nvGrpSpPr>
        <p:grpSpPr>
          <a:xfrm>
            <a:off x="617484" y="2782500"/>
            <a:ext cx="622446" cy="912495"/>
            <a:chOff x="4931305" y="1039196"/>
            <a:chExt cx="2089858" cy="3063701"/>
          </a:xfrm>
        </p:grpSpPr>
        <p:sp>
          <p:nvSpPr>
            <p:cNvPr id="6" name="文本框 10"/>
            <p:cNvSpPr txBox="1">
              <a:spLocks noChangeArrowheads="1"/>
            </p:cNvSpPr>
            <p:nvPr/>
          </p:nvSpPr>
          <p:spPr bwMode="auto">
            <a:xfrm>
              <a:off x="5131680" y="1039196"/>
              <a:ext cx="1889483" cy="3063701"/>
            </a:xfrm>
            <a:prstGeom prst="rect">
              <a:avLst/>
            </a:prstGeom>
            <a:noFill/>
          </p:spPr>
          <p:txBody>
            <a:bodyPr wrap="square" lIns="36195" tIns="36195" rtlCol="0">
              <a:spAutoFit/>
            </a:bodyPr>
            <a:lstStyle>
              <a:defPPr>
                <a:defRPr lang="zh-CN"/>
              </a:defPPr>
              <a:lvl1pPr algn="ctr">
                <a:defRPr sz="2800" b="1">
                  <a:solidFill>
                    <a:schemeClr val="tx1">
                      <a:lumMod val="85000"/>
                      <a:lumOff val="15000"/>
                    </a:schemeClr>
                  </a:solidFill>
                  <a:latin typeface="方正静蕾简体" panose="02000000000000000000" pitchFamily="2" charset="-122"/>
                  <a:ea typeface="方正静蕾简体" panose="02000000000000000000" pitchFamily="2" charset="-122"/>
                </a:defRPr>
              </a:lvl1pPr>
            </a:lstStyle>
            <a:p>
              <a:r>
                <a:rPr lang="en-US" sz="5400" dirty="0">
                  <a:solidFill>
                    <a:schemeClr val="tx1">
                      <a:lumMod val="75000"/>
                      <a:lumOff val="25000"/>
                    </a:schemeClr>
                  </a:solidFill>
                  <a:sym typeface="+mn-lt"/>
                </a:rPr>
                <a:t>6</a:t>
              </a:r>
            </a:p>
          </p:txBody>
        </p:sp>
        <p:sp>
          <p:nvSpPr>
            <p:cNvPr id="7" name="任意多边形 6"/>
            <p:cNvSpPr/>
            <p:nvPr/>
          </p:nvSpPr>
          <p:spPr>
            <a:xfrm>
              <a:off x="4931305" y="1436847"/>
              <a:ext cx="1924761" cy="2262372"/>
            </a:xfrm>
            <a:custGeom>
              <a:avLst/>
              <a:gdLst>
                <a:gd name="connsiteX0" fmla="*/ 183903 w 1924761"/>
                <a:gd name="connsiteY0" fmla="*/ 432898 h 2262372"/>
                <a:gd name="connsiteX1" fmla="*/ 1668672 w 1924761"/>
                <a:gd name="connsiteY1" fmla="*/ 70759 h 2262372"/>
                <a:gd name="connsiteX2" fmla="*/ 1831634 w 1924761"/>
                <a:gd name="connsiteY2" fmla="*/ 1673223 h 2262372"/>
                <a:gd name="connsiteX3" fmla="*/ 681844 w 1924761"/>
                <a:gd name="connsiteY3" fmla="*/ 2252644 h 2262372"/>
                <a:gd name="connsiteX4" fmla="*/ 20941 w 1924761"/>
                <a:gd name="connsiteY4" fmla="*/ 1274870 h 2262372"/>
                <a:gd name="connsiteX5" fmla="*/ 265385 w 1924761"/>
                <a:gd name="connsiteY5" fmla="*/ 514379 h 226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761" h="2262372">
                  <a:moveTo>
                    <a:pt x="183903" y="432898"/>
                  </a:moveTo>
                  <a:cubicBezTo>
                    <a:pt x="788976" y="148468"/>
                    <a:pt x="1394050" y="-135962"/>
                    <a:pt x="1668672" y="70759"/>
                  </a:cubicBezTo>
                  <a:cubicBezTo>
                    <a:pt x="1943294" y="277480"/>
                    <a:pt x="1996105" y="1309576"/>
                    <a:pt x="1831634" y="1673223"/>
                  </a:cubicBezTo>
                  <a:cubicBezTo>
                    <a:pt x="1667163" y="2036871"/>
                    <a:pt x="983626" y="2319036"/>
                    <a:pt x="681844" y="2252644"/>
                  </a:cubicBezTo>
                  <a:cubicBezTo>
                    <a:pt x="380062" y="2186252"/>
                    <a:pt x="90351" y="1564581"/>
                    <a:pt x="20941" y="1274870"/>
                  </a:cubicBezTo>
                  <a:cubicBezTo>
                    <a:pt x="-48469" y="985159"/>
                    <a:pt x="60173" y="692430"/>
                    <a:pt x="265385" y="514379"/>
                  </a:cubicBezTo>
                </a:path>
              </a:pathLst>
            </a:cu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195" tIns="36195" rtlCol="0" anchor="ctr"/>
            <a:lstStyle/>
            <a:p>
              <a:pPr algn="ctr"/>
              <a:endParaRPr lang="zh-CN" altLang="en-US" sz="900"/>
            </a:p>
          </p:txBody>
        </p:sp>
      </p:grpSp>
      <p:sp>
        <p:nvSpPr>
          <p:cNvPr id="8" name="文本框 7"/>
          <p:cNvSpPr txBox="1"/>
          <p:nvPr/>
        </p:nvSpPr>
        <p:spPr>
          <a:xfrm>
            <a:off x="1494155" y="2760980"/>
            <a:ext cx="9916795" cy="953135"/>
          </a:xfrm>
          <a:prstGeom prst="rect">
            <a:avLst/>
          </a:prstGeom>
          <a:noFill/>
        </p:spPr>
        <p:txBody>
          <a:bodyPr wrap="square" rtlCol="0">
            <a:spAutoFit/>
          </a:bodyPr>
          <a:lstStyle/>
          <a:p>
            <a:pPr indent="711200">
              <a:extLst>
                <a:ext uri="{35155182-B16C-46BC-9424-99874614C6A1}">
                  <wpsdc:indentchars xmlns:wpsdc="http://www.wps.cn/officeDocument/2017/drawingmlCustomData" xmlns="" val="200" checksum="3773799597"/>
                </a:ext>
              </a:extLst>
            </a:pPr>
            <a:r>
              <a:rPr lang="zh-CN" altLang="en-US" sz="2800">
                <a:latin typeface="微软雅黑" panose="020B0503020204020204" charset="-122"/>
                <a:ea typeface="微软雅黑" panose="020B0503020204020204" charset="-122"/>
              </a:rPr>
              <a:t>新建或改建临街建筑、大型商业综合体在立面设计方案审查时，城乡规划部门应统筹规划预留建筑物招牌位置。</a:t>
            </a:r>
          </a:p>
        </p:txBody>
      </p:sp>
      <p:grpSp>
        <p:nvGrpSpPr>
          <p:cNvPr id="10" name="组合 9"/>
          <p:cNvGrpSpPr/>
          <p:nvPr/>
        </p:nvGrpSpPr>
        <p:grpSpPr>
          <a:xfrm>
            <a:off x="617484" y="3915340"/>
            <a:ext cx="622446" cy="912495"/>
            <a:chOff x="4931305" y="1039196"/>
            <a:chExt cx="2089858" cy="3063701"/>
          </a:xfrm>
        </p:grpSpPr>
        <p:sp>
          <p:nvSpPr>
            <p:cNvPr id="11" name="文本框 10"/>
            <p:cNvSpPr txBox="1">
              <a:spLocks noChangeArrowheads="1"/>
            </p:cNvSpPr>
            <p:nvPr/>
          </p:nvSpPr>
          <p:spPr bwMode="auto">
            <a:xfrm>
              <a:off x="5131680" y="1039196"/>
              <a:ext cx="1889483" cy="3063701"/>
            </a:xfrm>
            <a:prstGeom prst="rect">
              <a:avLst/>
            </a:prstGeom>
            <a:noFill/>
          </p:spPr>
          <p:txBody>
            <a:bodyPr wrap="square" lIns="36195" tIns="36195" rtlCol="0">
              <a:spAutoFit/>
            </a:bodyPr>
            <a:lstStyle>
              <a:defPPr>
                <a:defRPr lang="zh-CN"/>
              </a:defPPr>
              <a:lvl1pPr algn="ctr">
                <a:defRPr sz="2800" b="1">
                  <a:solidFill>
                    <a:schemeClr val="tx1">
                      <a:lumMod val="85000"/>
                      <a:lumOff val="15000"/>
                    </a:schemeClr>
                  </a:solidFill>
                  <a:latin typeface="方正静蕾简体" panose="02000000000000000000" pitchFamily="2" charset="-122"/>
                  <a:ea typeface="方正静蕾简体" panose="02000000000000000000" pitchFamily="2" charset="-122"/>
                </a:defRPr>
              </a:lvl1pPr>
            </a:lstStyle>
            <a:p>
              <a:r>
                <a:rPr lang="en-US" sz="5400" dirty="0">
                  <a:solidFill>
                    <a:schemeClr val="tx1">
                      <a:lumMod val="75000"/>
                      <a:lumOff val="25000"/>
                    </a:schemeClr>
                  </a:solidFill>
                  <a:sym typeface="+mn-lt"/>
                </a:rPr>
                <a:t>7</a:t>
              </a:r>
            </a:p>
          </p:txBody>
        </p:sp>
        <p:sp>
          <p:nvSpPr>
            <p:cNvPr id="12" name="任意多边形 11"/>
            <p:cNvSpPr/>
            <p:nvPr/>
          </p:nvSpPr>
          <p:spPr>
            <a:xfrm>
              <a:off x="4931305" y="1436847"/>
              <a:ext cx="1924761" cy="2262372"/>
            </a:xfrm>
            <a:custGeom>
              <a:avLst/>
              <a:gdLst>
                <a:gd name="connsiteX0" fmla="*/ 183903 w 1924761"/>
                <a:gd name="connsiteY0" fmla="*/ 432898 h 2262372"/>
                <a:gd name="connsiteX1" fmla="*/ 1668672 w 1924761"/>
                <a:gd name="connsiteY1" fmla="*/ 70759 h 2262372"/>
                <a:gd name="connsiteX2" fmla="*/ 1831634 w 1924761"/>
                <a:gd name="connsiteY2" fmla="*/ 1673223 h 2262372"/>
                <a:gd name="connsiteX3" fmla="*/ 681844 w 1924761"/>
                <a:gd name="connsiteY3" fmla="*/ 2252644 h 2262372"/>
                <a:gd name="connsiteX4" fmla="*/ 20941 w 1924761"/>
                <a:gd name="connsiteY4" fmla="*/ 1274870 h 2262372"/>
                <a:gd name="connsiteX5" fmla="*/ 265385 w 1924761"/>
                <a:gd name="connsiteY5" fmla="*/ 514379 h 226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761" h="2262372">
                  <a:moveTo>
                    <a:pt x="183903" y="432898"/>
                  </a:moveTo>
                  <a:cubicBezTo>
                    <a:pt x="788976" y="148468"/>
                    <a:pt x="1394050" y="-135962"/>
                    <a:pt x="1668672" y="70759"/>
                  </a:cubicBezTo>
                  <a:cubicBezTo>
                    <a:pt x="1943294" y="277480"/>
                    <a:pt x="1996105" y="1309576"/>
                    <a:pt x="1831634" y="1673223"/>
                  </a:cubicBezTo>
                  <a:cubicBezTo>
                    <a:pt x="1667163" y="2036871"/>
                    <a:pt x="983626" y="2319036"/>
                    <a:pt x="681844" y="2252644"/>
                  </a:cubicBezTo>
                  <a:cubicBezTo>
                    <a:pt x="380062" y="2186252"/>
                    <a:pt x="90351" y="1564581"/>
                    <a:pt x="20941" y="1274870"/>
                  </a:cubicBezTo>
                  <a:cubicBezTo>
                    <a:pt x="-48469" y="985159"/>
                    <a:pt x="60173" y="692430"/>
                    <a:pt x="265385" y="514379"/>
                  </a:cubicBezTo>
                </a:path>
              </a:pathLst>
            </a:cu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195" tIns="36195" rtlCol="0" anchor="ctr"/>
            <a:lstStyle/>
            <a:p>
              <a:pPr algn="ctr"/>
              <a:endParaRPr lang="zh-CN" altLang="en-US" sz="900"/>
            </a:p>
          </p:txBody>
        </p:sp>
      </p:grpSp>
      <p:sp>
        <p:nvSpPr>
          <p:cNvPr id="14" name="文本框 13"/>
          <p:cNvSpPr txBox="1"/>
          <p:nvPr/>
        </p:nvSpPr>
        <p:spPr>
          <a:xfrm>
            <a:off x="1494155" y="3893820"/>
            <a:ext cx="9916160" cy="953135"/>
          </a:xfrm>
          <a:prstGeom prst="rect">
            <a:avLst/>
          </a:prstGeom>
          <a:noFill/>
        </p:spPr>
        <p:txBody>
          <a:bodyPr wrap="square" rtlCol="0">
            <a:spAutoFit/>
          </a:bodyPr>
          <a:lstStyle/>
          <a:p>
            <a:pPr indent="711200">
              <a:extLst>
                <a:ext uri="{35155182-B16C-46BC-9424-99874614C6A1}">
                  <wpsdc:indentchars xmlns:wpsdc="http://www.wps.cn/officeDocument/2017/drawingmlCustomData" xmlns="" val="200" checksum="3773799597"/>
                </a:ext>
              </a:extLst>
            </a:pPr>
            <a:r>
              <a:rPr lang="zh-CN" altLang="en-US" sz="2800">
                <a:latin typeface="微软雅黑" panose="020B0503020204020204" charset="-122"/>
                <a:ea typeface="微软雅黑" panose="020B0503020204020204" charset="-122"/>
              </a:rPr>
              <a:t>招牌所显示的单位名称和服务标识，应当与营业执照、商标注册证或者法人登记证书核定的名称和标识注册地相一致。</a:t>
            </a:r>
          </a:p>
        </p:txBody>
      </p:sp>
      <p:grpSp>
        <p:nvGrpSpPr>
          <p:cNvPr id="15" name="组合 14"/>
          <p:cNvGrpSpPr/>
          <p:nvPr/>
        </p:nvGrpSpPr>
        <p:grpSpPr>
          <a:xfrm>
            <a:off x="593354" y="5117395"/>
            <a:ext cx="622446" cy="912495"/>
            <a:chOff x="4931305" y="1039196"/>
            <a:chExt cx="2089858" cy="3063701"/>
          </a:xfrm>
        </p:grpSpPr>
        <p:sp>
          <p:nvSpPr>
            <p:cNvPr id="16" name="文本框 15"/>
            <p:cNvSpPr txBox="1">
              <a:spLocks noChangeArrowheads="1"/>
            </p:cNvSpPr>
            <p:nvPr/>
          </p:nvSpPr>
          <p:spPr bwMode="auto">
            <a:xfrm>
              <a:off x="5131680" y="1039196"/>
              <a:ext cx="1889483" cy="3063701"/>
            </a:xfrm>
            <a:prstGeom prst="rect">
              <a:avLst/>
            </a:prstGeom>
            <a:noFill/>
          </p:spPr>
          <p:txBody>
            <a:bodyPr wrap="square" lIns="36195" tIns="36195" rtlCol="0">
              <a:spAutoFit/>
            </a:bodyPr>
            <a:lstStyle>
              <a:defPPr>
                <a:defRPr lang="zh-CN"/>
              </a:defPPr>
              <a:lvl1pPr algn="ctr">
                <a:defRPr sz="2800" b="1">
                  <a:solidFill>
                    <a:schemeClr val="tx1">
                      <a:lumMod val="85000"/>
                      <a:lumOff val="15000"/>
                    </a:schemeClr>
                  </a:solidFill>
                  <a:latin typeface="方正静蕾简体" panose="02000000000000000000" pitchFamily="2" charset="-122"/>
                  <a:ea typeface="方正静蕾简体" panose="02000000000000000000" pitchFamily="2" charset="-122"/>
                </a:defRPr>
              </a:lvl1pPr>
            </a:lstStyle>
            <a:p>
              <a:r>
                <a:rPr lang="en-US" sz="5400" dirty="0">
                  <a:solidFill>
                    <a:schemeClr val="tx1">
                      <a:lumMod val="75000"/>
                      <a:lumOff val="25000"/>
                    </a:schemeClr>
                  </a:solidFill>
                  <a:sym typeface="+mn-lt"/>
                </a:rPr>
                <a:t>8</a:t>
              </a:r>
            </a:p>
          </p:txBody>
        </p:sp>
        <p:sp>
          <p:nvSpPr>
            <p:cNvPr id="17" name="任意多边形 16"/>
            <p:cNvSpPr/>
            <p:nvPr/>
          </p:nvSpPr>
          <p:spPr>
            <a:xfrm>
              <a:off x="4931305" y="1436847"/>
              <a:ext cx="1924761" cy="2262372"/>
            </a:xfrm>
            <a:custGeom>
              <a:avLst/>
              <a:gdLst>
                <a:gd name="connsiteX0" fmla="*/ 183903 w 1924761"/>
                <a:gd name="connsiteY0" fmla="*/ 432898 h 2262372"/>
                <a:gd name="connsiteX1" fmla="*/ 1668672 w 1924761"/>
                <a:gd name="connsiteY1" fmla="*/ 70759 h 2262372"/>
                <a:gd name="connsiteX2" fmla="*/ 1831634 w 1924761"/>
                <a:gd name="connsiteY2" fmla="*/ 1673223 h 2262372"/>
                <a:gd name="connsiteX3" fmla="*/ 681844 w 1924761"/>
                <a:gd name="connsiteY3" fmla="*/ 2252644 h 2262372"/>
                <a:gd name="connsiteX4" fmla="*/ 20941 w 1924761"/>
                <a:gd name="connsiteY4" fmla="*/ 1274870 h 2262372"/>
                <a:gd name="connsiteX5" fmla="*/ 265385 w 1924761"/>
                <a:gd name="connsiteY5" fmla="*/ 514379 h 226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761" h="2262372">
                  <a:moveTo>
                    <a:pt x="183903" y="432898"/>
                  </a:moveTo>
                  <a:cubicBezTo>
                    <a:pt x="788976" y="148468"/>
                    <a:pt x="1394050" y="-135962"/>
                    <a:pt x="1668672" y="70759"/>
                  </a:cubicBezTo>
                  <a:cubicBezTo>
                    <a:pt x="1943294" y="277480"/>
                    <a:pt x="1996105" y="1309576"/>
                    <a:pt x="1831634" y="1673223"/>
                  </a:cubicBezTo>
                  <a:cubicBezTo>
                    <a:pt x="1667163" y="2036871"/>
                    <a:pt x="983626" y="2319036"/>
                    <a:pt x="681844" y="2252644"/>
                  </a:cubicBezTo>
                  <a:cubicBezTo>
                    <a:pt x="380062" y="2186252"/>
                    <a:pt x="90351" y="1564581"/>
                    <a:pt x="20941" y="1274870"/>
                  </a:cubicBezTo>
                  <a:cubicBezTo>
                    <a:pt x="-48469" y="985159"/>
                    <a:pt x="60173" y="692430"/>
                    <a:pt x="265385" y="514379"/>
                  </a:cubicBezTo>
                </a:path>
              </a:pathLst>
            </a:cu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195" tIns="36195" rtlCol="0" anchor="ctr"/>
            <a:lstStyle/>
            <a:p>
              <a:pPr algn="ctr"/>
              <a:endParaRPr lang="zh-CN" altLang="en-US" sz="900"/>
            </a:p>
          </p:txBody>
        </p:sp>
      </p:grpSp>
      <p:sp>
        <p:nvSpPr>
          <p:cNvPr id="18" name="文本框 17"/>
          <p:cNvSpPr txBox="1"/>
          <p:nvPr/>
        </p:nvSpPr>
        <p:spPr>
          <a:xfrm>
            <a:off x="1494155" y="5097145"/>
            <a:ext cx="9916795" cy="953135"/>
          </a:xfrm>
          <a:prstGeom prst="rect">
            <a:avLst/>
          </a:prstGeom>
          <a:noFill/>
        </p:spPr>
        <p:txBody>
          <a:bodyPr wrap="square" rtlCol="0">
            <a:spAutoFit/>
          </a:bodyPr>
          <a:lstStyle/>
          <a:p>
            <a:pPr indent="711200">
              <a:extLst>
                <a:ext uri="{35155182-B16C-46BC-9424-99874614C6A1}">
                  <wpsdc:indentchars xmlns:wpsdc="http://www.wps.cn/officeDocument/2017/drawingmlCustomData" xmlns="" val="200" checksum="3773799597"/>
                </a:ext>
              </a:extLst>
            </a:pPr>
            <a:r>
              <a:rPr lang="zh-CN" altLang="en-US" sz="2800">
                <a:latin typeface="微软雅黑" panose="020B0503020204020204" charset="-122"/>
                <a:ea typeface="微软雅黑" panose="020B0503020204020204" charset="-122"/>
              </a:rPr>
              <a:t>在墙体上设置走字式显示屏、三面翻等动态式店铺招牌应作为广告进行管理。</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noEditPoints="1"/>
          </p:cNvSpPr>
          <p:nvPr/>
        </p:nvSpPr>
        <p:spPr bwMode="auto">
          <a:xfrm>
            <a:off x="432435" y="410845"/>
            <a:ext cx="942975" cy="439420"/>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3" name="文本框 2"/>
          <p:cNvSpPr txBox="1"/>
          <p:nvPr/>
        </p:nvSpPr>
        <p:spPr>
          <a:xfrm>
            <a:off x="1375410" y="369570"/>
            <a:ext cx="3110230" cy="521970"/>
          </a:xfrm>
          <a:prstGeom prst="rect">
            <a:avLst/>
          </a:prstGeom>
          <a:noFill/>
        </p:spPr>
        <p:txBody>
          <a:bodyPr wrap="square" rtlCol="0">
            <a:spAutoFit/>
            <a:scene3d>
              <a:camera prst="orthographicFront"/>
              <a:lightRig rig="threePt" dir="t"/>
            </a:scene3d>
          </a:bodyPr>
          <a:lstStyle/>
          <a:p>
            <a:r>
              <a:rPr lang="en-US"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3.2  </a:t>
            </a:r>
            <a:r>
              <a:rPr lang="zh-CN"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招牌禁设规定</a:t>
            </a:r>
          </a:p>
        </p:txBody>
      </p:sp>
      <p:sp>
        <p:nvSpPr>
          <p:cNvPr id="9" name="文本框 8"/>
          <p:cNvSpPr txBox="1"/>
          <p:nvPr/>
        </p:nvSpPr>
        <p:spPr>
          <a:xfrm>
            <a:off x="432435" y="984885"/>
            <a:ext cx="11196955" cy="521970"/>
          </a:xfrm>
          <a:prstGeom prst="rect">
            <a:avLst/>
          </a:prstGeom>
          <a:noFill/>
        </p:spPr>
        <p:txBody>
          <a:bodyPr wrap="square" rtlCol="0">
            <a:spAutoFit/>
          </a:bodyPr>
          <a:lstStyle/>
          <a:p>
            <a:pPr indent="711200">
              <a:extLst>
                <a:ext uri="{35155182-B16C-46BC-9424-99874614C6A1}">
                  <wpsdc:indentchars xmlns:wpsdc="http://www.wps.cn/officeDocument/2017/drawingmlCustomData" xmlns="" val="200" checksum="3773799597"/>
                </a:ext>
              </a:extLst>
            </a:pPr>
            <a:r>
              <a:rPr lang="zh-CN" altLang="en-US" sz="2800">
                <a:latin typeface="微软雅黑" panose="020B0503020204020204" charset="-122"/>
                <a:ea typeface="微软雅黑" panose="020B0503020204020204" charset="-122"/>
                <a:sym typeface="+mn-ea"/>
              </a:rPr>
              <a:t>①  </a:t>
            </a:r>
            <a:r>
              <a:rPr lang="zh-CN" altLang="en-US" sz="2800">
                <a:latin typeface="微软雅黑" panose="020B0503020204020204" charset="-122"/>
                <a:ea typeface="微软雅黑" panose="020B0503020204020204" charset="-122"/>
              </a:rPr>
              <a:t>坡屋顶或具有特殊建筑风格的建筑物顶部。</a:t>
            </a:r>
          </a:p>
        </p:txBody>
      </p:sp>
      <p:pic>
        <p:nvPicPr>
          <p:cNvPr id="11"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68680" y="1578610"/>
            <a:ext cx="10310495" cy="4388485"/>
          </a:xfrm>
          <a:prstGeom prst="rect">
            <a:avLst/>
          </a:prstGeom>
          <a:noFill/>
        </p:spPr>
      </p:pic>
      <p:sp>
        <p:nvSpPr>
          <p:cNvPr id="4" name="文本框 3"/>
          <p:cNvSpPr txBox="1"/>
          <p:nvPr/>
        </p:nvSpPr>
        <p:spPr>
          <a:xfrm>
            <a:off x="432435" y="6012180"/>
            <a:ext cx="9142095" cy="521970"/>
          </a:xfrm>
          <a:prstGeom prst="rect">
            <a:avLst/>
          </a:prstGeom>
          <a:noFill/>
        </p:spPr>
        <p:txBody>
          <a:bodyPr wrap="square" rtlCol="0">
            <a:spAutoFit/>
          </a:bodyPr>
          <a:lstStyle/>
          <a:p>
            <a:pPr indent="711200">
              <a:extLst>
                <a:ext uri="{35155182-B16C-46BC-9424-99874614C6A1}">
                  <wpsdc:indentchars xmlns:wpsdc="http://www.wps.cn/officeDocument/2017/drawingmlCustomData" xmlns="" val="200" checksum="3773799597"/>
                </a:ext>
              </a:extLst>
            </a:pPr>
            <a:r>
              <a:rPr lang="zh-CN" altLang="en-US" sz="2800">
                <a:latin typeface="微软雅黑" panose="020B0503020204020204" charset="-122"/>
                <a:ea typeface="微软雅黑" panose="020B0503020204020204" charset="-122"/>
                <a:sym typeface="+mn-ea"/>
              </a:rPr>
              <a:t>②  </a:t>
            </a:r>
            <a:r>
              <a:rPr lang="zh-CN" altLang="en-US" sz="2800">
                <a:latin typeface="微软雅黑" panose="020B0503020204020204" charset="-122"/>
                <a:ea typeface="微软雅黑" panose="020B0503020204020204" charset="-122"/>
              </a:rPr>
              <a:t>城市中心广场范围内的建筑物顶部。</a:t>
            </a:r>
          </a:p>
        </p:txBody>
      </p:sp>
      <p:sp>
        <p:nvSpPr>
          <p:cNvPr id="7" name="文本框 6"/>
          <p:cNvSpPr txBox="1"/>
          <p:nvPr/>
        </p:nvSpPr>
        <p:spPr>
          <a:xfrm>
            <a:off x="11165205" y="3323590"/>
            <a:ext cx="459740" cy="898525"/>
          </a:xfrm>
          <a:prstGeom prst="rect">
            <a:avLst/>
          </a:prstGeom>
          <a:noFill/>
        </p:spPr>
        <p:txBody>
          <a:bodyPr vert="eaVert" wrap="square" rtlCol="0">
            <a:spAutoFit/>
          </a:bodyPr>
          <a:lstStyle/>
          <a:p>
            <a:r>
              <a:rPr lang="zh-CN" altLang="en-US">
                <a:latin typeface="微软雅黑" panose="020B0503020204020204" charset="-122"/>
                <a:ea typeface="微软雅黑" panose="020B0503020204020204" charset="-122"/>
              </a:rPr>
              <a:t>附图</a:t>
            </a:r>
            <a:r>
              <a:rPr lang="zh-CN" altLang="en-US">
                <a:latin typeface="微软雅黑" panose="020B0503020204020204" charset="-122"/>
                <a:ea typeface="微软雅黑" panose="020B0503020204020204" charset="-122"/>
                <a:sym typeface="+mn-ea"/>
              </a:rPr>
              <a:t>①</a:t>
            </a:r>
            <a:endParaRPr lang="zh-CN" altLang="en-US">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noEditPoints="1"/>
          </p:cNvSpPr>
          <p:nvPr/>
        </p:nvSpPr>
        <p:spPr bwMode="auto">
          <a:xfrm>
            <a:off x="432435" y="267335"/>
            <a:ext cx="942975" cy="439420"/>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3" name="文本框 2"/>
          <p:cNvSpPr txBox="1"/>
          <p:nvPr/>
        </p:nvSpPr>
        <p:spPr>
          <a:xfrm>
            <a:off x="1375410" y="226060"/>
            <a:ext cx="3110230" cy="521970"/>
          </a:xfrm>
          <a:prstGeom prst="rect">
            <a:avLst/>
          </a:prstGeom>
          <a:noFill/>
        </p:spPr>
        <p:txBody>
          <a:bodyPr wrap="square" rtlCol="0">
            <a:spAutoFit/>
            <a:scene3d>
              <a:camera prst="orthographicFront"/>
              <a:lightRig rig="threePt" dir="t"/>
            </a:scene3d>
          </a:bodyPr>
          <a:lstStyle/>
          <a:p>
            <a:r>
              <a:rPr lang="en-US"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3.2  </a:t>
            </a:r>
            <a:r>
              <a:rPr lang="zh-CN"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招牌禁设规定</a:t>
            </a:r>
          </a:p>
        </p:txBody>
      </p:sp>
      <p:sp>
        <p:nvSpPr>
          <p:cNvPr id="9" name="文本框 8"/>
          <p:cNvSpPr txBox="1"/>
          <p:nvPr/>
        </p:nvSpPr>
        <p:spPr>
          <a:xfrm>
            <a:off x="432435" y="1343660"/>
            <a:ext cx="11196955" cy="953135"/>
          </a:xfrm>
          <a:prstGeom prst="rect">
            <a:avLst/>
          </a:prstGeom>
          <a:noFill/>
        </p:spPr>
        <p:txBody>
          <a:bodyPr wrap="square" rtlCol="0">
            <a:spAutoFit/>
          </a:bodyPr>
          <a:lstStyle/>
          <a:p>
            <a:pPr indent="0">
              <a:extLst>
                <a:ext uri="{35155182-B16C-46BC-9424-99874614C6A1}">
                  <wpsdc:indentchars xmlns:wpsdc="http://www.wps.cn/officeDocument/2017/drawingmlCustomData" xmlns="" val="0" checksum="2798278923"/>
                </a:ext>
              </a:extLst>
            </a:pPr>
            <a:r>
              <a:rPr lang="zh-CN" altLang="en-US" sz="2800">
                <a:latin typeface="微软雅黑" panose="020B0503020204020204" charset="-122"/>
                <a:ea typeface="微软雅黑" panose="020B0503020204020204" charset="-122"/>
              </a:rPr>
              <a:t>④   利用市政公用设施、交通安全设施、交通标志、电力设施、城市绿化设施的。</a:t>
            </a:r>
          </a:p>
        </p:txBody>
      </p:sp>
      <p:sp>
        <p:nvSpPr>
          <p:cNvPr id="6" name="文本框 5"/>
          <p:cNvSpPr txBox="1"/>
          <p:nvPr/>
        </p:nvSpPr>
        <p:spPr>
          <a:xfrm>
            <a:off x="415925" y="829310"/>
            <a:ext cx="9142095" cy="521970"/>
          </a:xfrm>
          <a:prstGeom prst="rect">
            <a:avLst/>
          </a:prstGeom>
          <a:noFill/>
        </p:spPr>
        <p:txBody>
          <a:bodyPr wrap="square" rtlCol="0">
            <a:spAutoFit/>
          </a:bodyPr>
          <a:lstStyle/>
          <a:p>
            <a:pPr indent="0">
              <a:extLst>
                <a:ext uri="{35155182-B16C-46BC-9424-99874614C6A1}">
                  <wpsdc:indentchars xmlns:wpsdc="http://www.wps.cn/officeDocument/2017/drawingmlCustomData" xmlns="" val="0" checksum="2798278923"/>
                </a:ext>
              </a:extLst>
            </a:pPr>
            <a:r>
              <a:rPr lang="zh-CN" altLang="en-US" sz="2800">
                <a:latin typeface="微软雅黑" panose="020B0503020204020204" charset="-122"/>
                <a:ea typeface="微软雅黑" panose="020B0503020204020204" charset="-122"/>
                <a:sym typeface="+mn-ea"/>
              </a:rPr>
              <a:t>③  </a:t>
            </a:r>
            <a:r>
              <a:rPr lang="zh-CN" altLang="en-US" sz="2800">
                <a:latin typeface="微软雅黑" panose="020B0503020204020204" charset="-122"/>
                <a:ea typeface="微软雅黑" panose="020B0503020204020204" charset="-122"/>
              </a:rPr>
              <a:t>居民住宅楼、商住楼及高层建筑顶部。</a:t>
            </a:r>
          </a:p>
        </p:txBody>
      </p:sp>
      <p:pic>
        <p:nvPicPr>
          <p:cNvPr id="13"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560185" y="2348230"/>
            <a:ext cx="5260975" cy="3870960"/>
          </a:xfrm>
          <a:prstGeom prst="rect">
            <a:avLst/>
          </a:prstGeom>
          <a:noFill/>
        </p:spPr>
      </p:pic>
      <p:pic>
        <p:nvPicPr>
          <p:cNvPr id="5" name="图片 12" descr="https://www.icswb.com/upload/document_news/sub_1/151/2017/07/20170731/document_news_content_597ef4296bf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32435" y="2348230"/>
            <a:ext cx="5412740" cy="3871595"/>
          </a:xfrm>
          <a:prstGeom prst="rect">
            <a:avLst/>
          </a:prstGeom>
          <a:noFill/>
        </p:spPr>
      </p:pic>
      <p:sp>
        <p:nvSpPr>
          <p:cNvPr id="7" name="文本框 6"/>
          <p:cNvSpPr txBox="1"/>
          <p:nvPr/>
        </p:nvSpPr>
        <p:spPr>
          <a:xfrm>
            <a:off x="2465705" y="6351270"/>
            <a:ext cx="930275" cy="368300"/>
          </a:xfrm>
          <a:prstGeom prst="rect">
            <a:avLst/>
          </a:prstGeom>
          <a:noFill/>
        </p:spPr>
        <p:txBody>
          <a:bodyPr wrap="square" rtlCol="0">
            <a:spAutoFit/>
          </a:bodyPr>
          <a:lstStyle/>
          <a:p>
            <a:r>
              <a:rPr lang="zh-CN" altLang="en-US">
                <a:latin typeface="微软雅黑" panose="020B0503020204020204" charset="-122"/>
                <a:ea typeface="微软雅黑" panose="020B0503020204020204" charset="-122"/>
              </a:rPr>
              <a:t>附图</a:t>
            </a:r>
            <a:r>
              <a:rPr lang="zh-CN" altLang="en-US">
                <a:latin typeface="微软雅黑" panose="020B0503020204020204" charset="-122"/>
                <a:ea typeface="微软雅黑" panose="020B0503020204020204" charset="-122"/>
                <a:sym typeface="+mn-ea"/>
              </a:rPr>
              <a:t>③</a:t>
            </a:r>
            <a:endParaRPr lang="zh-CN" altLang="en-US">
              <a:latin typeface="微软雅黑" panose="020B0503020204020204" charset="-122"/>
              <a:ea typeface="微软雅黑" panose="020B0503020204020204" charset="-122"/>
            </a:endParaRPr>
          </a:p>
        </p:txBody>
      </p:sp>
      <p:sp>
        <p:nvSpPr>
          <p:cNvPr id="8" name="文本框 7"/>
          <p:cNvSpPr txBox="1"/>
          <p:nvPr/>
        </p:nvSpPr>
        <p:spPr>
          <a:xfrm>
            <a:off x="8725535" y="6351270"/>
            <a:ext cx="930275" cy="368300"/>
          </a:xfrm>
          <a:prstGeom prst="rect">
            <a:avLst/>
          </a:prstGeom>
          <a:noFill/>
        </p:spPr>
        <p:txBody>
          <a:bodyPr wrap="square" rtlCol="0">
            <a:spAutoFit/>
          </a:bodyPr>
          <a:lstStyle/>
          <a:p>
            <a:r>
              <a:rPr lang="zh-CN" altLang="en-US">
                <a:latin typeface="微软雅黑" panose="020B0503020204020204" charset="-122"/>
                <a:ea typeface="微软雅黑" panose="020B0503020204020204" charset="-122"/>
              </a:rPr>
              <a:t>附图</a:t>
            </a:r>
            <a:r>
              <a:rPr lang="zh-CN" altLang="en-US">
                <a:latin typeface="微软雅黑" panose="020B0503020204020204" charset="-122"/>
                <a:ea typeface="微软雅黑" panose="020B0503020204020204" charset="-122"/>
                <a:sym typeface="+mn-ea"/>
              </a:rPr>
              <a:t>④</a:t>
            </a:r>
            <a:endParaRPr lang="zh-CN" altLang="en-US">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noEditPoints="1"/>
          </p:cNvSpPr>
          <p:nvPr/>
        </p:nvSpPr>
        <p:spPr bwMode="auto">
          <a:xfrm>
            <a:off x="432435" y="267335"/>
            <a:ext cx="942975" cy="439420"/>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3" name="文本框 2"/>
          <p:cNvSpPr txBox="1"/>
          <p:nvPr/>
        </p:nvSpPr>
        <p:spPr>
          <a:xfrm>
            <a:off x="1375410" y="226060"/>
            <a:ext cx="3110230" cy="521970"/>
          </a:xfrm>
          <a:prstGeom prst="rect">
            <a:avLst/>
          </a:prstGeom>
          <a:noFill/>
        </p:spPr>
        <p:txBody>
          <a:bodyPr wrap="square" rtlCol="0">
            <a:spAutoFit/>
            <a:scene3d>
              <a:camera prst="orthographicFront"/>
              <a:lightRig rig="threePt" dir="t"/>
            </a:scene3d>
          </a:bodyPr>
          <a:lstStyle/>
          <a:p>
            <a:r>
              <a:rPr lang="en-US"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3.2  </a:t>
            </a:r>
            <a:r>
              <a:rPr lang="zh-CN"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招牌禁设规定</a:t>
            </a:r>
          </a:p>
        </p:txBody>
      </p:sp>
      <p:sp>
        <p:nvSpPr>
          <p:cNvPr id="9" name="文本框 8"/>
          <p:cNvSpPr txBox="1"/>
          <p:nvPr/>
        </p:nvSpPr>
        <p:spPr>
          <a:xfrm>
            <a:off x="432435" y="769620"/>
            <a:ext cx="11196955" cy="1383665"/>
          </a:xfrm>
          <a:prstGeom prst="rect">
            <a:avLst/>
          </a:prstGeom>
          <a:noFill/>
        </p:spPr>
        <p:txBody>
          <a:bodyPr wrap="square" rtlCol="0">
            <a:spAutoFit/>
          </a:bodyPr>
          <a:lstStyle/>
          <a:p>
            <a:pPr indent="0">
              <a:extLst>
                <a:ext uri="{35155182-B16C-46BC-9424-99874614C6A1}">
                  <wpsdc:indentchars xmlns:wpsdc="http://www.wps.cn/officeDocument/2017/drawingmlCustomData" xmlns="" val="0" checksum="2798278923"/>
                </a:ext>
              </a:extLst>
            </a:pPr>
            <a:r>
              <a:rPr lang="zh-CN" altLang="en-US" sz="2800">
                <a:latin typeface="微软雅黑" panose="020B0503020204020204" charset="-122"/>
                <a:ea typeface="微软雅黑" panose="020B0503020204020204" charset="-122"/>
              </a:rPr>
              <a:t>⑤   建筑玻璃幕墙表面、落地立柱以及骑楼式建筑商铺门面立柱及立柱之间。在保留骑楼式建筑街区或骑楼式建筑群建筑立面特色的前提下，统一规划设计的招牌除外。</a:t>
            </a:r>
          </a:p>
        </p:txBody>
      </p:sp>
      <p:pic>
        <p:nvPicPr>
          <p:cNvPr id="5" name="图片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189990" y="2225040"/>
            <a:ext cx="9668510" cy="4436745"/>
          </a:xfrm>
          <a:prstGeom prst="rect">
            <a:avLst/>
          </a:prstGeom>
          <a:noFill/>
          <a:ln>
            <a:noFill/>
          </a:ln>
        </p:spPr>
      </p:pic>
      <p:sp>
        <p:nvSpPr>
          <p:cNvPr id="7" name="文本框 6"/>
          <p:cNvSpPr txBox="1"/>
          <p:nvPr/>
        </p:nvSpPr>
        <p:spPr>
          <a:xfrm>
            <a:off x="10858500" y="3994150"/>
            <a:ext cx="459740" cy="898525"/>
          </a:xfrm>
          <a:prstGeom prst="rect">
            <a:avLst/>
          </a:prstGeom>
          <a:noFill/>
        </p:spPr>
        <p:txBody>
          <a:bodyPr vert="eaVert" wrap="square" rtlCol="0">
            <a:spAutoFit/>
          </a:bodyPr>
          <a:lstStyle/>
          <a:p>
            <a:r>
              <a:rPr lang="zh-CN" altLang="en-US">
                <a:latin typeface="微软雅黑" panose="020B0503020204020204" charset="-122"/>
                <a:ea typeface="微软雅黑" panose="020B0503020204020204" charset="-122"/>
              </a:rPr>
              <a:t>附图</a:t>
            </a:r>
            <a:r>
              <a:rPr lang="zh-CN" altLang="en-US">
                <a:latin typeface="微软雅黑" panose="020B0503020204020204" charset="-122"/>
                <a:ea typeface="微软雅黑" panose="020B0503020204020204" charset="-122"/>
                <a:sym typeface="+mn-ea"/>
              </a:rPr>
              <a:t>⑤</a:t>
            </a:r>
            <a:endParaRPr lang="zh-CN" altLang="en-US">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noEditPoints="1"/>
          </p:cNvSpPr>
          <p:nvPr/>
        </p:nvSpPr>
        <p:spPr bwMode="auto">
          <a:xfrm>
            <a:off x="432435" y="267335"/>
            <a:ext cx="942975" cy="439420"/>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3" name="文本框 2"/>
          <p:cNvSpPr txBox="1"/>
          <p:nvPr/>
        </p:nvSpPr>
        <p:spPr>
          <a:xfrm>
            <a:off x="1375410" y="226060"/>
            <a:ext cx="3110230" cy="521970"/>
          </a:xfrm>
          <a:prstGeom prst="rect">
            <a:avLst/>
          </a:prstGeom>
          <a:noFill/>
        </p:spPr>
        <p:txBody>
          <a:bodyPr wrap="square" rtlCol="0">
            <a:spAutoFit/>
            <a:scene3d>
              <a:camera prst="orthographicFront"/>
              <a:lightRig rig="threePt" dir="t"/>
            </a:scene3d>
          </a:bodyPr>
          <a:lstStyle/>
          <a:p>
            <a:r>
              <a:rPr lang="en-US"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3.2  </a:t>
            </a:r>
            <a:r>
              <a:rPr lang="zh-CN"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招牌禁设规定</a:t>
            </a:r>
          </a:p>
        </p:txBody>
      </p:sp>
      <p:sp>
        <p:nvSpPr>
          <p:cNvPr id="9" name="文本框 8"/>
          <p:cNvSpPr txBox="1"/>
          <p:nvPr/>
        </p:nvSpPr>
        <p:spPr>
          <a:xfrm>
            <a:off x="432435" y="769620"/>
            <a:ext cx="11196955" cy="1383665"/>
          </a:xfrm>
          <a:prstGeom prst="rect">
            <a:avLst/>
          </a:prstGeom>
          <a:noFill/>
        </p:spPr>
        <p:txBody>
          <a:bodyPr wrap="square" rtlCol="0">
            <a:spAutoFit/>
          </a:bodyPr>
          <a:lstStyle/>
          <a:p>
            <a:pPr indent="0">
              <a:extLst>
                <a:ext uri="{35155182-B16C-46BC-9424-99874614C6A1}">
                  <wpsdc:indentchars xmlns:wpsdc="http://www.wps.cn/officeDocument/2017/drawingmlCustomData" xmlns="" val="0" checksum="2798278923"/>
                </a:ext>
              </a:extLst>
            </a:pPr>
            <a:r>
              <a:rPr lang="zh-CN" altLang="en-US" sz="2800">
                <a:latin typeface="微软雅黑" panose="020B0503020204020204" charset="-122"/>
                <a:ea typeface="微软雅黑" panose="020B0503020204020204" charset="-122"/>
              </a:rPr>
              <a:t>⑥   影响或占用建筑物通风、采光、通行和消防等功能的正常使用或造成光污染的,妨碍他人生产经营或者影响居民生活，损害市容市貌或者建筑物形象的。</a:t>
            </a:r>
          </a:p>
        </p:txBody>
      </p:sp>
      <p:pic>
        <p:nvPicPr>
          <p:cNvPr id="16" name="图片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395220" y="2153285"/>
            <a:ext cx="7402195" cy="4130675"/>
          </a:xfrm>
          <a:prstGeom prst="rect">
            <a:avLst/>
          </a:prstGeom>
          <a:noFill/>
        </p:spPr>
      </p:pic>
      <p:sp>
        <p:nvSpPr>
          <p:cNvPr id="7" name="文本框 6"/>
          <p:cNvSpPr txBox="1"/>
          <p:nvPr/>
        </p:nvSpPr>
        <p:spPr>
          <a:xfrm>
            <a:off x="5631180" y="6355715"/>
            <a:ext cx="930275" cy="368300"/>
          </a:xfrm>
          <a:prstGeom prst="rect">
            <a:avLst/>
          </a:prstGeom>
          <a:noFill/>
        </p:spPr>
        <p:txBody>
          <a:bodyPr wrap="square" rtlCol="0">
            <a:spAutoFit/>
          </a:bodyPr>
          <a:lstStyle/>
          <a:p>
            <a:r>
              <a:rPr lang="zh-CN" altLang="en-US">
                <a:latin typeface="微软雅黑" panose="020B0503020204020204" charset="-122"/>
                <a:ea typeface="微软雅黑" panose="020B0503020204020204" charset="-122"/>
              </a:rPr>
              <a:t>附图</a:t>
            </a:r>
            <a:r>
              <a:rPr lang="zh-CN" altLang="en-US">
                <a:latin typeface="微软雅黑" panose="020B0503020204020204" charset="-122"/>
                <a:ea typeface="微软雅黑" panose="020B0503020204020204" charset="-122"/>
                <a:sym typeface="+mn-ea"/>
              </a:rPr>
              <a:t>⑥</a:t>
            </a:r>
            <a:endParaRPr lang="zh-CN" altLang="en-US">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noEditPoints="1"/>
          </p:cNvSpPr>
          <p:nvPr/>
        </p:nvSpPr>
        <p:spPr bwMode="auto">
          <a:xfrm>
            <a:off x="432435" y="267335"/>
            <a:ext cx="942975" cy="439420"/>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3" name="文本框 2"/>
          <p:cNvSpPr txBox="1"/>
          <p:nvPr/>
        </p:nvSpPr>
        <p:spPr>
          <a:xfrm>
            <a:off x="1375410" y="226060"/>
            <a:ext cx="3110230" cy="521970"/>
          </a:xfrm>
          <a:prstGeom prst="rect">
            <a:avLst/>
          </a:prstGeom>
          <a:noFill/>
        </p:spPr>
        <p:txBody>
          <a:bodyPr wrap="square" rtlCol="0">
            <a:spAutoFit/>
            <a:scene3d>
              <a:camera prst="orthographicFront"/>
              <a:lightRig rig="threePt" dir="t"/>
            </a:scene3d>
          </a:bodyPr>
          <a:lstStyle/>
          <a:p>
            <a:r>
              <a:rPr lang="en-US"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3.2  </a:t>
            </a:r>
            <a:r>
              <a:rPr lang="zh-CN"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招牌禁设规定</a:t>
            </a:r>
          </a:p>
        </p:txBody>
      </p:sp>
      <p:sp>
        <p:nvSpPr>
          <p:cNvPr id="9" name="文本框 8"/>
          <p:cNvSpPr txBox="1"/>
          <p:nvPr/>
        </p:nvSpPr>
        <p:spPr>
          <a:xfrm>
            <a:off x="360680" y="769620"/>
            <a:ext cx="11196955" cy="521970"/>
          </a:xfrm>
          <a:prstGeom prst="rect">
            <a:avLst/>
          </a:prstGeom>
          <a:noFill/>
        </p:spPr>
        <p:txBody>
          <a:bodyPr wrap="square" rtlCol="0">
            <a:spAutoFit/>
          </a:bodyPr>
          <a:lstStyle/>
          <a:p>
            <a:pPr indent="0">
              <a:extLst>
                <a:ext uri="{35155182-B16C-46BC-9424-99874614C6A1}">
                  <wpsdc:indentchars xmlns:wpsdc="http://www.wps.cn/officeDocument/2017/drawingmlCustomData" xmlns="" val="0" checksum="2798278923"/>
                </a:ext>
              </a:extLst>
            </a:pPr>
            <a:r>
              <a:rPr lang="zh-CN" altLang="en-US" sz="2800">
                <a:latin typeface="微软雅黑" panose="020B0503020204020204" charset="-122"/>
                <a:ea typeface="微软雅黑" panose="020B0503020204020204" charset="-122"/>
              </a:rPr>
              <a:t>⑦  利用危房设置或设置后危及建(构)筑物安全的。</a:t>
            </a:r>
          </a:p>
        </p:txBody>
      </p:sp>
      <p:sp>
        <p:nvSpPr>
          <p:cNvPr id="5" name="文本框 4"/>
          <p:cNvSpPr txBox="1"/>
          <p:nvPr/>
        </p:nvSpPr>
        <p:spPr>
          <a:xfrm>
            <a:off x="344170" y="1327150"/>
            <a:ext cx="11430635" cy="521970"/>
          </a:xfrm>
          <a:prstGeom prst="rect">
            <a:avLst/>
          </a:prstGeom>
          <a:noFill/>
        </p:spPr>
        <p:txBody>
          <a:bodyPr wrap="square" rtlCol="0">
            <a:spAutoFit/>
          </a:bodyPr>
          <a:lstStyle/>
          <a:p>
            <a:pPr indent="0">
              <a:extLst>
                <a:ext uri="{35155182-B16C-46BC-9424-99874614C6A1}">
                  <wpsdc:indentchars xmlns:wpsdc="http://www.wps.cn/officeDocument/2017/drawingmlCustomData" xmlns="" val="0" checksum="2798278923"/>
                </a:ext>
              </a:extLst>
            </a:pPr>
            <a:r>
              <a:rPr lang="zh-CN" altLang="en-US" sz="2800">
                <a:latin typeface="微软雅黑" panose="020B0503020204020204" charset="-122"/>
                <a:ea typeface="微软雅黑" panose="020B0503020204020204" charset="-122"/>
              </a:rPr>
              <a:t>⑧  影响规划审批的建筑正常间距、建筑安全疏散或危及车辆行人安全的。</a:t>
            </a:r>
          </a:p>
        </p:txBody>
      </p:sp>
      <p:sp>
        <p:nvSpPr>
          <p:cNvPr id="7" name="文本框 6"/>
          <p:cNvSpPr txBox="1"/>
          <p:nvPr/>
        </p:nvSpPr>
        <p:spPr>
          <a:xfrm>
            <a:off x="344170" y="1901190"/>
            <a:ext cx="8317230" cy="521970"/>
          </a:xfrm>
          <a:prstGeom prst="rect">
            <a:avLst/>
          </a:prstGeom>
          <a:noFill/>
        </p:spPr>
        <p:txBody>
          <a:bodyPr wrap="square" rtlCol="0">
            <a:spAutoFit/>
          </a:bodyPr>
          <a:lstStyle/>
          <a:p>
            <a:pPr indent="0">
              <a:extLst>
                <a:ext uri="{35155182-B16C-46BC-9424-99874614C6A1}">
                  <wpsdc:indentchars xmlns:wpsdc="http://www.wps.cn/officeDocument/2017/drawingmlCustomData" xmlns="" val="0" checksum="2798278923"/>
                </a:ext>
              </a:extLst>
            </a:pPr>
            <a:r>
              <a:rPr lang="zh-CN" altLang="en-US" sz="2800">
                <a:latin typeface="微软雅黑" panose="020B0503020204020204" charset="-122"/>
                <a:ea typeface="微软雅黑" panose="020B0503020204020204" charset="-122"/>
              </a:rPr>
              <a:t>⑨  设置悬挂式招牌，影响通行空间的。</a:t>
            </a:r>
          </a:p>
        </p:txBody>
      </p:sp>
      <p:pic>
        <p:nvPicPr>
          <p:cNvPr id="18" name="图片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941830" y="2494915"/>
            <a:ext cx="8308975" cy="3606800"/>
          </a:xfrm>
          <a:prstGeom prst="rect">
            <a:avLst/>
          </a:prstGeom>
          <a:noFill/>
        </p:spPr>
      </p:pic>
      <p:sp>
        <p:nvSpPr>
          <p:cNvPr id="8" name="文本框 7"/>
          <p:cNvSpPr txBox="1"/>
          <p:nvPr/>
        </p:nvSpPr>
        <p:spPr>
          <a:xfrm>
            <a:off x="432435" y="6151245"/>
            <a:ext cx="11196955" cy="521970"/>
          </a:xfrm>
          <a:prstGeom prst="rect">
            <a:avLst/>
          </a:prstGeom>
          <a:noFill/>
        </p:spPr>
        <p:txBody>
          <a:bodyPr wrap="square" rtlCol="0">
            <a:spAutoFit/>
          </a:bodyPr>
          <a:lstStyle/>
          <a:p>
            <a:pPr indent="0">
              <a:extLst>
                <a:ext uri="{35155182-B16C-46BC-9424-99874614C6A1}">
                  <wpsdc:indentchars xmlns:wpsdc="http://www.wps.cn/officeDocument/2017/drawingmlCustomData" xmlns="" val="0" checksum="2798278923"/>
                </a:ext>
              </a:extLst>
            </a:pPr>
            <a:r>
              <a:rPr lang="zh-CN" altLang="en-US" sz="2800">
                <a:latin typeface="微软雅黑" panose="020B0503020204020204" charset="-122"/>
                <a:ea typeface="微软雅黑" panose="020B0503020204020204" charset="-122"/>
              </a:rPr>
              <a:t>⑩  法律法规和规章禁止设置的其他情形。</a:t>
            </a:r>
          </a:p>
        </p:txBody>
      </p:sp>
      <p:sp>
        <p:nvSpPr>
          <p:cNvPr id="4" name="文本框 3"/>
          <p:cNvSpPr txBox="1"/>
          <p:nvPr/>
        </p:nvSpPr>
        <p:spPr>
          <a:xfrm>
            <a:off x="10250805" y="3849370"/>
            <a:ext cx="459740" cy="898525"/>
          </a:xfrm>
          <a:prstGeom prst="rect">
            <a:avLst/>
          </a:prstGeom>
          <a:noFill/>
        </p:spPr>
        <p:txBody>
          <a:bodyPr vert="eaVert" wrap="square" rtlCol="0">
            <a:spAutoFit/>
          </a:bodyPr>
          <a:lstStyle/>
          <a:p>
            <a:r>
              <a:rPr lang="zh-CN" altLang="en-US">
                <a:latin typeface="微软雅黑" panose="020B0503020204020204" charset="-122"/>
                <a:ea typeface="微软雅黑" panose="020B0503020204020204" charset="-122"/>
              </a:rPr>
              <a:t>附图</a:t>
            </a:r>
            <a:r>
              <a:rPr lang="zh-CN" altLang="en-US">
                <a:latin typeface="微软雅黑" panose="020B0503020204020204" charset="-122"/>
                <a:ea typeface="微软雅黑" panose="020B0503020204020204" charset="-122"/>
                <a:sym typeface="+mn-ea"/>
              </a:rPr>
              <a:t>⑨</a:t>
            </a:r>
            <a:endParaRPr lang="zh-CN" altLang="en-US">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noEditPoints="1"/>
          </p:cNvSpPr>
          <p:nvPr/>
        </p:nvSpPr>
        <p:spPr bwMode="auto">
          <a:xfrm>
            <a:off x="432435" y="410845"/>
            <a:ext cx="942975" cy="439420"/>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3" name="文本框 2"/>
          <p:cNvSpPr txBox="1"/>
          <p:nvPr/>
        </p:nvSpPr>
        <p:spPr>
          <a:xfrm>
            <a:off x="1375410" y="369570"/>
            <a:ext cx="4450715" cy="521970"/>
          </a:xfrm>
          <a:prstGeom prst="rect">
            <a:avLst/>
          </a:prstGeom>
          <a:noFill/>
        </p:spPr>
        <p:txBody>
          <a:bodyPr wrap="square" rtlCol="0">
            <a:spAutoFit/>
            <a:scene3d>
              <a:camera prst="orthographicFront"/>
              <a:lightRig rig="threePt" dir="t"/>
            </a:scene3d>
          </a:bodyPr>
          <a:lstStyle/>
          <a:p>
            <a:r>
              <a:rPr lang="en-US"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3.3  </a:t>
            </a:r>
            <a:r>
              <a:rPr lang="zh-CN"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招牌设置数量及位置</a:t>
            </a:r>
          </a:p>
        </p:txBody>
      </p:sp>
      <p:sp>
        <p:nvSpPr>
          <p:cNvPr id="9" name="文本框 8"/>
          <p:cNvSpPr txBox="1"/>
          <p:nvPr/>
        </p:nvSpPr>
        <p:spPr>
          <a:xfrm>
            <a:off x="360680" y="1056640"/>
            <a:ext cx="11426825" cy="5169535"/>
          </a:xfrm>
          <a:prstGeom prst="rect">
            <a:avLst/>
          </a:prstGeom>
          <a:noFill/>
        </p:spPr>
        <p:txBody>
          <a:bodyPr wrap="square" rtlCol="0">
            <a:spAutoFit/>
          </a:bodyPr>
          <a:lstStyle/>
          <a:p>
            <a:pPr indent="0">
              <a:spcBef>
                <a:spcPts val="1200"/>
              </a:spcBef>
              <a:spcAft>
                <a:spcPts val="1200"/>
              </a:spcAft>
              <a:extLst>
                <a:ext uri="{35155182-B16C-46BC-9424-99874614C6A1}">
                  <wpsdc:indentchars xmlns:wpsdc="http://www.wps.cn/officeDocument/2017/drawingmlCustomData" xmlns="" val="0" checksum="2798278923"/>
                </a:ext>
              </a:extLst>
            </a:pPr>
            <a:r>
              <a:rPr lang="zh-CN" altLang="en-US" sz="2800">
                <a:latin typeface="微软雅黑" panose="020B0503020204020204" charset="-122"/>
                <a:ea typeface="微软雅黑" panose="020B0503020204020204" charset="-122"/>
              </a:rPr>
              <a:t>①   本规定原则上实行“一店（单位）一牌”，不得多层多牌设置。</a:t>
            </a:r>
            <a:r>
              <a:rPr lang="zh-CN" altLang="en-US" sz="2800">
                <a:latin typeface="微软雅黑" panose="020B0503020204020204" charset="-122"/>
                <a:ea typeface="微软雅黑" panose="020B0503020204020204" charset="-122"/>
                <a:sym typeface="+mn-ea"/>
              </a:rPr>
              <a:t>临多条道路的</a:t>
            </a:r>
            <a:r>
              <a:rPr lang="zh-CN" altLang="en-US" sz="2800">
                <a:latin typeface="微软雅黑" panose="020B0503020204020204" charset="-122"/>
                <a:ea typeface="微软雅黑" panose="020B0503020204020204" charset="-122"/>
              </a:rPr>
              <a:t>单位（门店）可在临每条道路的入口处设置风格、规格相对统一的招牌。</a:t>
            </a:r>
          </a:p>
          <a:p>
            <a:pPr indent="0">
              <a:spcBef>
                <a:spcPts val="1200"/>
              </a:spcBef>
              <a:spcAft>
                <a:spcPts val="1200"/>
              </a:spcAft>
              <a:extLst>
                <a:ext uri="{35155182-B16C-46BC-9424-99874614C6A1}">
                  <wpsdc:indentchars xmlns:wpsdc="http://www.wps.cn/officeDocument/2017/drawingmlCustomData" xmlns="" val="0" checksum="2798278923"/>
                </a:ext>
              </a:extLst>
            </a:pPr>
            <a:r>
              <a:rPr lang="zh-CN" altLang="en-US" sz="2800">
                <a:latin typeface="微软雅黑" panose="020B0503020204020204" charset="-122"/>
                <a:ea typeface="微软雅黑" panose="020B0503020204020204" charset="-122"/>
                <a:sym typeface="+mn-ea"/>
              </a:rPr>
              <a:t>②   大型建筑物的不同朝向上的每个出入口可以设置一处户外招牌，设置风格应当统一且设置数量不得超过该场所出入口的数量。</a:t>
            </a:r>
            <a:endParaRPr lang="zh-CN" altLang="en-US" sz="2800">
              <a:latin typeface="微软雅黑" panose="020B0503020204020204" charset="-122"/>
              <a:ea typeface="微软雅黑" panose="020B0503020204020204" charset="-122"/>
            </a:endParaRPr>
          </a:p>
          <a:p>
            <a:pPr indent="0">
              <a:spcBef>
                <a:spcPts val="1200"/>
              </a:spcBef>
              <a:spcAft>
                <a:spcPts val="600"/>
              </a:spcAft>
              <a:extLst>
                <a:ext uri="{35155182-B16C-46BC-9424-99874614C6A1}">
                  <wpsdc:indentchars xmlns:wpsdc="http://www.wps.cn/officeDocument/2017/drawingmlCustomData" xmlns="" val="0" checksum="2798278923"/>
                </a:ext>
              </a:extLst>
            </a:pPr>
            <a:r>
              <a:rPr lang="zh-CN" altLang="en-US" sz="2800">
                <a:latin typeface="微软雅黑" panose="020B0503020204020204" charset="-122"/>
                <a:ea typeface="微软雅黑" panose="020B0503020204020204" charset="-122"/>
                <a:sym typeface="+mn-ea"/>
              </a:rPr>
              <a:t>③    多单位共用一个场所或者一个建筑物内有多个单位的，设置招牌应当由该场所、建筑物的所有权人或者管理人统一规划，规范制作。</a:t>
            </a:r>
            <a:endParaRPr lang="zh-CN" altLang="en-US" sz="2800">
              <a:latin typeface="微软雅黑" panose="020B0503020204020204" charset="-122"/>
              <a:ea typeface="微软雅黑" panose="020B0503020204020204" charset="-122"/>
            </a:endParaRPr>
          </a:p>
          <a:p>
            <a:pPr indent="0">
              <a:spcBef>
                <a:spcPts val="600"/>
              </a:spcBef>
              <a:spcAft>
                <a:spcPts val="600"/>
              </a:spcAft>
              <a:extLst>
                <a:ext uri="{35155182-B16C-46BC-9424-99874614C6A1}">
                  <wpsdc:indentchars xmlns:wpsdc="http://www.wps.cn/officeDocument/2017/drawingmlCustomData" xmlns="" val="0" checksum="2798278923"/>
                </a:ext>
              </a:extLst>
            </a:pPr>
            <a:r>
              <a:rPr lang="zh-CN" altLang="en-US" sz="2800">
                <a:latin typeface="微软雅黑" panose="020B0503020204020204" charset="-122"/>
                <a:ea typeface="微软雅黑" panose="020B0503020204020204" charset="-122"/>
                <a:sym typeface="+mn-ea"/>
              </a:rPr>
              <a:t>       对外有专用出入口的“店内店”，应制作统一规格样式的招牌；对外无专用出入口的“店内店”，应在建筑物内指定位置设置统一的牌匾标识，不得单独在建筑物外立面设置招牌。</a:t>
            </a:r>
            <a:endParaRPr lang="zh-CN" altLang="en-US" sz="280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0728" y="2273374"/>
            <a:ext cx="3339254" cy="1643942"/>
          </a:xfrm>
          <a:prstGeom prst="rect">
            <a:avLst/>
          </a:prstGeom>
        </p:spPr>
      </p:pic>
      <p:sp>
        <p:nvSpPr>
          <p:cNvPr id="3" name="TextBox 2"/>
          <p:cNvSpPr txBox="1"/>
          <p:nvPr/>
        </p:nvSpPr>
        <p:spPr>
          <a:xfrm>
            <a:off x="824696" y="3073859"/>
            <a:ext cx="2158129" cy="660400"/>
          </a:xfrm>
          <a:prstGeom prst="rect">
            <a:avLst/>
          </a:prstGeom>
        </p:spPr>
        <p:txBody>
          <a:bodyPr lIns="0" tIns="0" rIns="63500" rtlCol="0" anchor="t">
            <a:spAutoFit/>
          </a:bodyPr>
          <a:lstStyle/>
          <a:p>
            <a:pPr algn="ctr" latinLnBrk="1"/>
            <a:r>
              <a:rPr lang="en-US" sz="4000" b="1">
                <a:solidFill>
                  <a:srgbClr val="000000"/>
                </a:solidFill>
                <a:latin typeface="微软雅黑" panose="020B0503020204020204" charset="-122"/>
                <a:ea typeface="微软雅黑" panose="020B0503020204020204" charset="-122"/>
              </a:rPr>
              <a:t>目 录</a:t>
            </a:r>
            <a:r>
              <a:rPr lang="en-US" sz="1200" b="1">
                <a:solidFill>
                  <a:srgbClr val="000000"/>
                </a:solidFill>
                <a:latin typeface="微软雅黑" panose="020B0503020204020204" charset="-122"/>
                <a:ea typeface="微软雅黑" panose="020B0503020204020204" charset="-122"/>
              </a:rPr>
              <a:t>/contents</a:t>
            </a:r>
            <a:endParaRPr lang="en-US" sz="1100"/>
          </a:p>
        </p:txBody>
      </p:sp>
      <p:pic>
        <p:nvPicPr>
          <p:cNvPr id="4" name="Picture 3"/>
          <p:cNvPicPr>
            <a:picLocks noChangeAspect="1"/>
          </p:cNvPicPr>
          <p:nvPr/>
        </p:nvPicPr>
        <p:blipFill>
          <a:blip r:embed="rId3"/>
          <a:stretch>
            <a:fillRect/>
          </a:stretch>
        </p:blipFill>
        <p:spPr>
          <a:xfrm>
            <a:off x="4493317" y="32953"/>
            <a:ext cx="685800" cy="708471"/>
          </a:xfrm>
          <a:prstGeom prst="rect">
            <a:avLst/>
          </a:prstGeom>
        </p:spPr>
      </p:pic>
      <p:pic>
        <p:nvPicPr>
          <p:cNvPr id="5" name="Picture 4"/>
          <p:cNvPicPr>
            <a:picLocks noChangeAspect="1"/>
          </p:cNvPicPr>
          <p:nvPr/>
        </p:nvPicPr>
        <p:blipFill>
          <a:blip r:embed="rId4"/>
          <a:stretch>
            <a:fillRect/>
          </a:stretch>
        </p:blipFill>
        <p:spPr>
          <a:xfrm>
            <a:off x="3554095" y="373380"/>
            <a:ext cx="7552055" cy="438785"/>
          </a:xfrm>
          <a:prstGeom prst="rect">
            <a:avLst/>
          </a:prstGeom>
        </p:spPr>
      </p:pic>
      <p:pic>
        <p:nvPicPr>
          <p:cNvPr id="6" name="Picture 5"/>
          <p:cNvPicPr>
            <a:picLocks noChangeAspect="1"/>
          </p:cNvPicPr>
          <p:nvPr/>
        </p:nvPicPr>
        <p:blipFill>
          <a:blip r:embed="rId5"/>
          <a:stretch>
            <a:fillRect/>
          </a:stretch>
        </p:blipFill>
        <p:spPr>
          <a:xfrm>
            <a:off x="11106285" y="372802"/>
            <a:ext cx="685800" cy="407194"/>
          </a:xfrm>
          <a:prstGeom prst="rect">
            <a:avLst/>
          </a:prstGeom>
        </p:spPr>
      </p:pic>
      <p:sp>
        <p:nvSpPr>
          <p:cNvPr id="7" name="TextBox 6"/>
          <p:cNvSpPr txBox="1"/>
          <p:nvPr/>
        </p:nvSpPr>
        <p:spPr>
          <a:xfrm>
            <a:off x="5182300" y="193513"/>
            <a:ext cx="3338314" cy="507365"/>
          </a:xfrm>
          <a:prstGeom prst="rect">
            <a:avLst/>
          </a:prstGeom>
        </p:spPr>
        <p:txBody>
          <a:bodyPr lIns="0" tIns="0" rIns="63500" rtlCol="0" anchor="t">
            <a:spAutoFit/>
          </a:bodyPr>
          <a:lstStyle/>
          <a:p>
            <a:pPr algn="l" latinLnBrk="1"/>
            <a:r>
              <a:rPr lang="en-US" sz="3000" b="1" i="1">
                <a:solidFill>
                  <a:srgbClr val="000000"/>
                </a:solidFill>
                <a:latin typeface="微软雅黑" panose="020B0503020204020204" charset="-122"/>
                <a:ea typeface="微软雅黑" panose="020B0503020204020204" charset="-122"/>
              </a:rPr>
              <a:t>1 . </a:t>
            </a:r>
            <a:r>
              <a:rPr lang="zh-CN" altLang="en-US" sz="3000" i="1">
                <a:solidFill>
                  <a:srgbClr val="000000"/>
                </a:solidFill>
                <a:latin typeface="微软雅黑" panose="020B0503020204020204" charset="-122"/>
                <a:ea typeface="微软雅黑" panose="020B0503020204020204" charset="-122"/>
              </a:rPr>
              <a:t>总    则</a:t>
            </a:r>
          </a:p>
        </p:txBody>
      </p:sp>
      <p:pic>
        <p:nvPicPr>
          <p:cNvPr id="8" name="Picture 7"/>
          <p:cNvPicPr>
            <a:picLocks noChangeAspect="1"/>
          </p:cNvPicPr>
          <p:nvPr/>
        </p:nvPicPr>
        <p:blipFill>
          <a:blip r:embed="rId3"/>
          <a:stretch>
            <a:fillRect/>
          </a:stretch>
        </p:blipFill>
        <p:spPr>
          <a:xfrm>
            <a:off x="4493410" y="1007770"/>
            <a:ext cx="685800" cy="708471"/>
          </a:xfrm>
          <a:prstGeom prst="rect">
            <a:avLst/>
          </a:prstGeom>
        </p:spPr>
      </p:pic>
      <p:pic>
        <p:nvPicPr>
          <p:cNvPr id="9" name="Picture 8"/>
          <p:cNvPicPr>
            <a:picLocks noChangeAspect="1"/>
          </p:cNvPicPr>
          <p:nvPr/>
        </p:nvPicPr>
        <p:blipFill>
          <a:blip r:embed="rId4"/>
          <a:stretch>
            <a:fillRect/>
          </a:stretch>
        </p:blipFill>
        <p:spPr>
          <a:xfrm>
            <a:off x="3554095" y="1347470"/>
            <a:ext cx="7552055" cy="428625"/>
          </a:xfrm>
          <a:prstGeom prst="rect">
            <a:avLst/>
          </a:prstGeom>
        </p:spPr>
      </p:pic>
      <p:pic>
        <p:nvPicPr>
          <p:cNvPr id="10" name="Picture 9"/>
          <p:cNvPicPr>
            <a:picLocks noChangeAspect="1"/>
          </p:cNvPicPr>
          <p:nvPr/>
        </p:nvPicPr>
        <p:blipFill>
          <a:blip r:embed="rId5"/>
          <a:stretch>
            <a:fillRect/>
          </a:stretch>
        </p:blipFill>
        <p:spPr>
          <a:xfrm>
            <a:off x="11106379" y="1347619"/>
            <a:ext cx="685800" cy="407194"/>
          </a:xfrm>
          <a:prstGeom prst="rect">
            <a:avLst/>
          </a:prstGeom>
        </p:spPr>
      </p:pic>
      <p:sp>
        <p:nvSpPr>
          <p:cNvPr id="11" name="TextBox 10"/>
          <p:cNvSpPr txBox="1"/>
          <p:nvPr/>
        </p:nvSpPr>
        <p:spPr>
          <a:xfrm>
            <a:off x="5182235" y="1180465"/>
            <a:ext cx="4245610" cy="507365"/>
          </a:xfrm>
          <a:prstGeom prst="rect">
            <a:avLst/>
          </a:prstGeom>
        </p:spPr>
        <p:txBody>
          <a:bodyPr wrap="square" lIns="0" tIns="0" rIns="63500" rtlCol="0" anchor="t">
            <a:spAutoFit/>
          </a:bodyPr>
          <a:lstStyle/>
          <a:p>
            <a:pPr algn="l" latinLnBrk="1"/>
            <a:r>
              <a:rPr lang="en-US" sz="3000" b="1" i="1">
                <a:solidFill>
                  <a:srgbClr val="000000"/>
                </a:solidFill>
                <a:latin typeface="微软雅黑" panose="020B0503020204020204" charset="-122"/>
                <a:ea typeface="微软雅黑" panose="020B0503020204020204" charset="-122"/>
              </a:rPr>
              <a:t>2 .</a:t>
            </a:r>
            <a:r>
              <a:rPr lang="zh-CN" altLang="en-US" sz="3000" i="1">
                <a:solidFill>
                  <a:srgbClr val="000000"/>
                </a:solidFill>
                <a:latin typeface="微软雅黑" panose="020B0503020204020204" charset="-122"/>
                <a:ea typeface="微软雅黑" panose="020B0503020204020204" charset="-122"/>
              </a:rPr>
              <a:t>招牌的定义与分类</a:t>
            </a:r>
          </a:p>
        </p:txBody>
      </p:sp>
      <p:pic>
        <p:nvPicPr>
          <p:cNvPr id="12" name="Picture 11"/>
          <p:cNvPicPr>
            <a:picLocks noChangeAspect="1"/>
          </p:cNvPicPr>
          <p:nvPr/>
        </p:nvPicPr>
        <p:blipFill>
          <a:blip r:embed="rId3"/>
          <a:stretch>
            <a:fillRect/>
          </a:stretch>
        </p:blipFill>
        <p:spPr>
          <a:xfrm>
            <a:off x="4493363" y="1985359"/>
            <a:ext cx="685800" cy="708471"/>
          </a:xfrm>
          <a:prstGeom prst="rect">
            <a:avLst/>
          </a:prstGeom>
        </p:spPr>
      </p:pic>
      <p:pic>
        <p:nvPicPr>
          <p:cNvPr id="13" name="Picture 12"/>
          <p:cNvPicPr>
            <a:picLocks noChangeAspect="1"/>
          </p:cNvPicPr>
          <p:nvPr/>
        </p:nvPicPr>
        <p:blipFill>
          <a:blip r:embed="rId4"/>
          <a:stretch>
            <a:fillRect/>
          </a:stretch>
        </p:blipFill>
        <p:spPr>
          <a:xfrm>
            <a:off x="3554095" y="2337435"/>
            <a:ext cx="7552055" cy="428625"/>
          </a:xfrm>
          <a:prstGeom prst="rect">
            <a:avLst/>
          </a:prstGeom>
        </p:spPr>
      </p:pic>
      <p:pic>
        <p:nvPicPr>
          <p:cNvPr id="14" name="Picture 13"/>
          <p:cNvPicPr>
            <a:picLocks noChangeAspect="1"/>
          </p:cNvPicPr>
          <p:nvPr/>
        </p:nvPicPr>
        <p:blipFill>
          <a:blip r:embed="rId5"/>
          <a:stretch>
            <a:fillRect/>
          </a:stretch>
        </p:blipFill>
        <p:spPr>
          <a:xfrm>
            <a:off x="11106331" y="2325209"/>
            <a:ext cx="685800" cy="407194"/>
          </a:xfrm>
          <a:prstGeom prst="rect">
            <a:avLst/>
          </a:prstGeom>
        </p:spPr>
      </p:pic>
      <p:sp>
        <p:nvSpPr>
          <p:cNvPr id="15" name="TextBox 14"/>
          <p:cNvSpPr txBox="1"/>
          <p:nvPr/>
        </p:nvSpPr>
        <p:spPr>
          <a:xfrm>
            <a:off x="5182235" y="2145665"/>
            <a:ext cx="4113530" cy="461645"/>
          </a:xfrm>
          <a:prstGeom prst="rect">
            <a:avLst/>
          </a:prstGeom>
        </p:spPr>
        <p:txBody>
          <a:bodyPr wrap="square" lIns="0" tIns="0" rIns="0" bIns="0" rtlCol="0" anchor="t">
            <a:spAutoFit/>
          </a:bodyPr>
          <a:lstStyle/>
          <a:p>
            <a:pPr algn="l" latinLnBrk="1"/>
            <a:r>
              <a:rPr lang="en-US" sz="3000" b="1" i="1">
                <a:solidFill>
                  <a:srgbClr val="000000"/>
                </a:solidFill>
                <a:latin typeface="微软雅黑" panose="020B0503020204020204" charset="-122"/>
                <a:ea typeface="微软雅黑" panose="020B0503020204020204" charset="-122"/>
              </a:rPr>
              <a:t>3 . </a:t>
            </a:r>
            <a:r>
              <a:rPr lang="en-US" sz="3000" i="1">
                <a:solidFill>
                  <a:srgbClr val="000000"/>
                </a:solidFill>
                <a:latin typeface="微软雅黑" panose="020B0503020204020204" charset="-122"/>
                <a:ea typeface="微软雅黑" panose="020B0503020204020204" charset="-122"/>
              </a:rPr>
              <a:t>招牌设置规定</a:t>
            </a:r>
          </a:p>
        </p:txBody>
      </p:sp>
      <p:pic>
        <p:nvPicPr>
          <p:cNvPr id="16" name="Picture 15"/>
          <p:cNvPicPr>
            <a:picLocks noChangeAspect="1"/>
          </p:cNvPicPr>
          <p:nvPr/>
        </p:nvPicPr>
        <p:blipFill>
          <a:blip r:embed="rId3"/>
          <a:stretch>
            <a:fillRect/>
          </a:stretch>
        </p:blipFill>
        <p:spPr>
          <a:xfrm>
            <a:off x="4493338" y="3011724"/>
            <a:ext cx="685800" cy="708471"/>
          </a:xfrm>
          <a:prstGeom prst="rect">
            <a:avLst/>
          </a:prstGeom>
        </p:spPr>
      </p:pic>
      <p:pic>
        <p:nvPicPr>
          <p:cNvPr id="17" name="Picture 16"/>
          <p:cNvPicPr>
            <a:picLocks noChangeAspect="1"/>
          </p:cNvPicPr>
          <p:nvPr/>
        </p:nvPicPr>
        <p:blipFill>
          <a:blip r:embed="rId4"/>
          <a:stretch>
            <a:fillRect/>
          </a:stretch>
        </p:blipFill>
        <p:spPr>
          <a:xfrm>
            <a:off x="3554095" y="3351530"/>
            <a:ext cx="7552055" cy="428625"/>
          </a:xfrm>
          <a:prstGeom prst="rect">
            <a:avLst/>
          </a:prstGeom>
        </p:spPr>
      </p:pic>
      <p:pic>
        <p:nvPicPr>
          <p:cNvPr id="18" name="Picture 17"/>
          <p:cNvPicPr>
            <a:picLocks noChangeAspect="1"/>
          </p:cNvPicPr>
          <p:nvPr/>
        </p:nvPicPr>
        <p:blipFill>
          <a:blip r:embed="rId5"/>
          <a:stretch>
            <a:fillRect/>
          </a:stretch>
        </p:blipFill>
        <p:spPr>
          <a:xfrm>
            <a:off x="11106306" y="3351574"/>
            <a:ext cx="685800" cy="407194"/>
          </a:xfrm>
          <a:prstGeom prst="rect">
            <a:avLst/>
          </a:prstGeom>
        </p:spPr>
      </p:pic>
      <p:sp>
        <p:nvSpPr>
          <p:cNvPr id="19" name="TextBox 18"/>
          <p:cNvSpPr txBox="1"/>
          <p:nvPr/>
        </p:nvSpPr>
        <p:spPr>
          <a:xfrm>
            <a:off x="5182320" y="3172284"/>
            <a:ext cx="3338314" cy="507365"/>
          </a:xfrm>
          <a:prstGeom prst="rect">
            <a:avLst/>
          </a:prstGeom>
        </p:spPr>
        <p:txBody>
          <a:bodyPr lIns="0" tIns="0" rIns="63500" rtlCol="0" anchor="t">
            <a:spAutoFit/>
          </a:bodyPr>
          <a:lstStyle/>
          <a:p>
            <a:pPr algn="l" latinLnBrk="1"/>
            <a:r>
              <a:rPr lang="en-US" sz="3000" b="1" i="1">
                <a:solidFill>
                  <a:srgbClr val="000000"/>
                </a:solidFill>
                <a:latin typeface="微软雅黑" panose="020B0503020204020204" charset="-122"/>
                <a:ea typeface="微软雅黑" panose="020B0503020204020204" charset="-122"/>
              </a:rPr>
              <a:t>4 .</a:t>
            </a:r>
            <a:r>
              <a:rPr lang="en-US" sz="3000" i="1">
                <a:solidFill>
                  <a:srgbClr val="000000"/>
                </a:solidFill>
                <a:latin typeface="微软雅黑" panose="020B0503020204020204" charset="-122"/>
                <a:ea typeface="微软雅黑" panose="020B0503020204020204" charset="-122"/>
              </a:rPr>
              <a:t>招牌照明要求</a:t>
            </a:r>
          </a:p>
        </p:txBody>
      </p:sp>
      <p:pic>
        <p:nvPicPr>
          <p:cNvPr id="20" name="Picture 3"/>
          <p:cNvPicPr>
            <a:picLocks noChangeAspect="1"/>
          </p:cNvPicPr>
          <p:nvPr/>
        </p:nvPicPr>
        <p:blipFill>
          <a:blip r:embed="rId3"/>
          <a:stretch>
            <a:fillRect/>
          </a:stretch>
        </p:blipFill>
        <p:spPr>
          <a:xfrm>
            <a:off x="4548562" y="4034723"/>
            <a:ext cx="685800" cy="708471"/>
          </a:xfrm>
          <a:prstGeom prst="rect">
            <a:avLst/>
          </a:prstGeom>
        </p:spPr>
      </p:pic>
      <p:pic>
        <p:nvPicPr>
          <p:cNvPr id="21" name="Picture 4"/>
          <p:cNvPicPr>
            <a:picLocks noChangeAspect="1"/>
          </p:cNvPicPr>
          <p:nvPr/>
        </p:nvPicPr>
        <p:blipFill>
          <a:blip r:embed="rId4"/>
          <a:stretch>
            <a:fillRect/>
          </a:stretch>
        </p:blipFill>
        <p:spPr>
          <a:xfrm>
            <a:off x="3554095" y="4375150"/>
            <a:ext cx="7552055" cy="406400"/>
          </a:xfrm>
          <a:prstGeom prst="rect">
            <a:avLst/>
          </a:prstGeom>
        </p:spPr>
      </p:pic>
      <p:pic>
        <p:nvPicPr>
          <p:cNvPr id="22" name="Picture 5"/>
          <p:cNvPicPr>
            <a:picLocks noChangeAspect="1"/>
          </p:cNvPicPr>
          <p:nvPr/>
        </p:nvPicPr>
        <p:blipFill>
          <a:blip r:embed="rId5"/>
          <a:stretch>
            <a:fillRect/>
          </a:stretch>
        </p:blipFill>
        <p:spPr>
          <a:xfrm>
            <a:off x="11161530" y="4374572"/>
            <a:ext cx="685800" cy="407194"/>
          </a:xfrm>
          <a:prstGeom prst="rect">
            <a:avLst/>
          </a:prstGeom>
        </p:spPr>
      </p:pic>
      <p:sp>
        <p:nvSpPr>
          <p:cNvPr id="23" name="TextBox 6"/>
          <p:cNvSpPr txBox="1"/>
          <p:nvPr/>
        </p:nvSpPr>
        <p:spPr>
          <a:xfrm>
            <a:off x="5237480" y="4195445"/>
            <a:ext cx="5923915" cy="507365"/>
          </a:xfrm>
          <a:prstGeom prst="rect">
            <a:avLst/>
          </a:prstGeom>
        </p:spPr>
        <p:txBody>
          <a:bodyPr wrap="square" lIns="0" tIns="0" rIns="63500" rtlCol="0" anchor="t">
            <a:spAutoFit/>
          </a:bodyPr>
          <a:lstStyle/>
          <a:p>
            <a:pPr algn="l" latinLnBrk="1"/>
            <a:r>
              <a:rPr lang="en-US" sz="3000" b="1" i="1">
                <a:solidFill>
                  <a:srgbClr val="000000"/>
                </a:solidFill>
                <a:latin typeface="微软雅黑" panose="020B0503020204020204" charset="-122"/>
                <a:ea typeface="微软雅黑" panose="020B0503020204020204" charset="-122"/>
              </a:rPr>
              <a:t>5 . </a:t>
            </a:r>
            <a:r>
              <a:rPr lang="en-US" sz="3000" i="1">
                <a:solidFill>
                  <a:srgbClr val="000000"/>
                </a:solidFill>
                <a:latin typeface="微软雅黑" panose="020B0503020204020204" charset="-122"/>
                <a:ea typeface="微软雅黑" panose="020B0503020204020204" charset="-122"/>
              </a:rPr>
              <a:t>招牌设置安全及维护管理要求</a:t>
            </a:r>
          </a:p>
        </p:txBody>
      </p:sp>
      <p:pic>
        <p:nvPicPr>
          <p:cNvPr id="24" name="Picture 3"/>
          <p:cNvPicPr>
            <a:picLocks noChangeAspect="1"/>
          </p:cNvPicPr>
          <p:nvPr/>
        </p:nvPicPr>
        <p:blipFill>
          <a:blip r:embed="rId3"/>
          <a:stretch>
            <a:fillRect/>
          </a:stretch>
        </p:blipFill>
        <p:spPr>
          <a:xfrm>
            <a:off x="4532052" y="5022783"/>
            <a:ext cx="685800" cy="708471"/>
          </a:xfrm>
          <a:prstGeom prst="rect">
            <a:avLst/>
          </a:prstGeom>
        </p:spPr>
      </p:pic>
      <p:pic>
        <p:nvPicPr>
          <p:cNvPr id="25" name="Picture 4"/>
          <p:cNvPicPr>
            <a:picLocks noChangeAspect="1"/>
          </p:cNvPicPr>
          <p:nvPr/>
        </p:nvPicPr>
        <p:blipFill>
          <a:blip r:embed="rId4"/>
          <a:stretch>
            <a:fillRect/>
          </a:stretch>
        </p:blipFill>
        <p:spPr>
          <a:xfrm>
            <a:off x="3554095" y="5362575"/>
            <a:ext cx="7590790" cy="424180"/>
          </a:xfrm>
          <a:prstGeom prst="rect">
            <a:avLst/>
          </a:prstGeom>
        </p:spPr>
      </p:pic>
      <p:pic>
        <p:nvPicPr>
          <p:cNvPr id="26" name="Picture 5"/>
          <p:cNvPicPr>
            <a:picLocks noChangeAspect="1"/>
          </p:cNvPicPr>
          <p:nvPr/>
        </p:nvPicPr>
        <p:blipFill>
          <a:blip r:embed="rId5"/>
          <a:stretch>
            <a:fillRect/>
          </a:stretch>
        </p:blipFill>
        <p:spPr>
          <a:xfrm>
            <a:off x="11145020" y="5362632"/>
            <a:ext cx="685800" cy="407194"/>
          </a:xfrm>
          <a:prstGeom prst="rect">
            <a:avLst/>
          </a:prstGeom>
        </p:spPr>
      </p:pic>
      <p:sp>
        <p:nvSpPr>
          <p:cNvPr id="27" name="TextBox 6"/>
          <p:cNvSpPr txBox="1"/>
          <p:nvPr/>
        </p:nvSpPr>
        <p:spPr>
          <a:xfrm>
            <a:off x="5220970" y="5183505"/>
            <a:ext cx="5923915" cy="507365"/>
          </a:xfrm>
          <a:prstGeom prst="rect">
            <a:avLst/>
          </a:prstGeom>
        </p:spPr>
        <p:txBody>
          <a:bodyPr wrap="square" lIns="0" tIns="0" rIns="63500" rtlCol="0" anchor="t">
            <a:spAutoFit/>
          </a:bodyPr>
          <a:lstStyle/>
          <a:p>
            <a:pPr algn="l" latinLnBrk="1"/>
            <a:r>
              <a:rPr lang="en-US" sz="3000" b="1" i="1">
                <a:solidFill>
                  <a:srgbClr val="000000"/>
                </a:solidFill>
                <a:latin typeface="微软雅黑" panose="020B0503020204020204" charset="-122"/>
                <a:ea typeface="微软雅黑" panose="020B0503020204020204" charset="-122"/>
              </a:rPr>
              <a:t>6 . </a:t>
            </a:r>
            <a:r>
              <a:rPr lang="en-US" sz="3000" i="1">
                <a:solidFill>
                  <a:srgbClr val="000000"/>
                </a:solidFill>
                <a:latin typeface="微软雅黑" panose="020B0503020204020204" charset="-122"/>
                <a:ea typeface="微软雅黑" panose="020B0503020204020204" charset="-122"/>
              </a:rPr>
              <a:t>招</a:t>
            </a:r>
            <a:r>
              <a:rPr lang="zh-CN" altLang="en-US" sz="3000" i="1">
                <a:solidFill>
                  <a:srgbClr val="000000"/>
                </a:solidFill>
                <a:latin typeface="微软雅黑" panose="020B0503020204020204" charset="-122"/>
                <a:ea typeface="微软雅黑" panose="020B0503020204020204" charset="-122"/>
              </a:rPr>
              <a:t>相关术语与定义</a:t>
            </a:r>
          </a:p>
        </p:txBody>
      </p:sp>
      <p:pic>
        <p:nvPicPr>
          <p:cNvPr id="28" name="Picture 3"/>
          <p:cNvPicPr>
            <a:picLocks noChangeAspect="1"/>
          </p:cNvPicPr>
          <p:nvPr/>
        </p:nvPicPr>
        <p:blipFill>
          <a:blip r:embed="rId3"/>
          <a:stretch>
            <a:fillRect/>
          </a:stretch>
        </p:blipFill>
        <p:spPr>
          <a:xfrm>
            <a:off x="4515542" y="6010843"/>
            <a:ext cx="685800" cy="708471"/>
          </a:xfrm>
          <a:prstGeom prst="rect">
            <a:avLst/>
          </a:prstGeom>
        </p:spPr>
      </p:pic>
      <p:pic>
        <p:nvPicPr>
          <p:cNvPr id="29" name="Picture 4"/>
          <p:cNvPicPr>
            <a:picLocks noChangeAspect="1"/>
          </p:cNvPicPr>
          <p:nvPr/>
        </p:nvPicPr>
        <p:blipFill>
          <a:blip r:embed="rId4"/>
          <a:stretch>
            <a:fillRect/>
          </a:stretch>
        </p:blipFill>
        <p:spPr>
          <a:xfrm>
            <a:off x="3537585" y="6350635"/>
            <a:ext cx="7590790" cy="424180"/>
          </a:xfrm>
          <a:prstGeom prst="rect">
            <a:avLst/>
          </a:prstGeom>
        </p:spPr>
      </p:pic>
      <p:pic>
        <p:nvPicPr>
          <p:cNvPr id="30" name="Picture 5"/>
          <p:cNvPicPr>
            <a:picLocks noChangeAspect="1"/>
          </p:cNvPicPr>
          <p:nvPr/>
        </p:nvPicPr>
        <p:blipFill>
          <a:blip r:embed="rId5"/>
          <a:stretch>
            <a:fillRect/>
          </a:stretch>
        </p:blipFill>
        <p:spPr>
          <a:xfrm>
            <a:off x="11128510" y="6350692"/>
            <a:ext cx="685800" cy="407194"/>
          </a:xfrm>
          <a:prstGeom prst="rect">
            <a:avLst/>
          </a:prstGeom>
        </p:spPr>
      </p:pic>
      <p:sp>
        <p:nvSpPr>
          <p:cNvPr id="31" name="TextBox 6"/>
          <p:cNvSpPr txBox="1"/>
          <p:nvPr/>
        </p:nvSpPr>
        <p:spPr>
          <a:xfrm>
            <a:off x="5204460" y="6171565"/>
            <a:ext cx="5923915" cy="507365"/>
          </a:xfrm>
          <a:prstGeom prst="rect">
            <a:avLst/>
          </a:prstGeom>
        </p:spPr>
        <p:txBody>
          <a:bodyPr wrap="square" lIns="0" tIns="0" rIns="63500" rtlCol="0" anchor="t">
            <a:spAutoFit/>
          </a:bodyPr>
          <a:lstStyle/>
          <a:p>
            <a:pPr algn="l" latinLnBrk="1"/>
            <a:r>
              <a:rPr lang="en-US" sz="3000" b="1" i="1">
                <a:solidFill>
                  <a:srgbClr val="000000"/>
                </a:solidFill>
                <a:latin typeface="微软雅黑" panose="020B0503020204020204" charset="-122"/>
                <a:ea typeface="微软雅黑" panose="020B0503020204020204" charset="-122"/>
              </a:rPr>
              <a:t>7 . </a:t>
            </a:r>
            <a:r>
              <a:rPr lang="zh-CN" altLang="en-US" sz="3000" i="1">
                <a:solidFill>
                  <a:srgbClr val="000000"/>
                </a:solidFill>
                <a:latin typeface="微软雅黑" panose="020B0503020204020204" charset="-122"/>
                <a:ea typeface="微软雅黑" panose="020B0503020204020204" charset="-122"/>
              </a:rPr>
              <a:t>附则</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noEditPoints="1"/>
          </p:cNvSpPr>
          <p:nvPr/>
        </p:nvSpPr>
        <p:spPr bwMode="auto">
          <a:xfrm>
            <a:off x="432435" y="195580"/>
            <a:ext cx="942975" cy="439420"/>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3" name="文本框 2"/>
          <p:cNvSpPr txBox="1"/>
          <p:nvPr/>
        </p:nvSpPr>
        <p:spPr>
          <a:xfrm>
            <a:off x="1375410" y="154305"/>
            <a:ext cx="4450715" cy="521970"/>
          </a:xfrm>
          <a:prstGeom prst="rect">
            <a:avLst/>
          </a:prstGeom>
          <a:noFill/>
        </p:spPr>
        <p:txBody>
          <a:bodyPr wrap="square" rtlCol="0">
            <a:spAutoFit/>
            <a:scene3d>
              <a:camera prst="orthographicFront"/>
              <a:lightRig rig="threePt" dir="t"/>
            </a:scene3d>
          </a:bodyPr>
          <a:lstStyle/>
          <a:p>
            <a:r>
              <a:rPr lang="en-US"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3.3  </a:t>
            </a:r>
            <a:r>
              <a:rPr lang="zh-CN"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招牌设置数量及位置</a:t>
            </a:r>
          </a:p>
        </p:txBody>
      </p:sp>
      <p:sp>
        <p:nvSpPr>
          <p:cNvPr id="9" name="文本框 8"/>
          <p:cNvSpPr txBox="1"/>
          <p:nvPr/>
        </p:nvSpPr>
        <p:spPr>
          <a:xfrm>
            <a:off x="360680" y="697865"/>
            <a:ext cx="11449050" cy="3538220"/>
          </a:xfrm>
          <a:prstGeom prst="rect">
            <a:avLst/>
          </a:prstGeom>
          <a:noFill/>
        </p:spPr>
        <p:txBody>
          <a:bodyPr wrap="square" rtlCol="0">
            <a:spAutoFit/>
          </a:bodyPr>
          <a:lstStyle/>
          <a:p>
            <a:pPr indent="0">
              <a:extLst>
                <a:ext uri="{35155182-B16C-46BC-9424-99874614C6A1}">
                  <wpsdc:indentchars xmlns:wpsdc="http://www.wps.cn/officeDocument/2017/drawingmlCustomData" xmlns="" val="0" checksum="2798278923"/>
                </a:ext>
              </a:extLst>
            </a:pPr>
            <a:r>
              <a:rPr lang="zh-CN" altLang="en-US" sz="2800">
                <a:latin typeface="微软雅黑" panose="020B0503020204020204" charset="-122"/>
                <a:ea typeface="微软雅黑" panose="020B0503020204020204" charset="-122"/>
              </a:rPr>
              <a:t>④   同一建筑相邻门店的墙面招牌，底线应当整齐划一，高度与厚度应当统一，厚度≤0.3米，高度</a:t>
            </a:r>
            <a:r>
              <a:rPr lang="zh-CN" altLang="en-US" sz="2800">
                <a:latin typeface="微软雅黑" panose="020B0503020204020204" charset="-122"/>
                <a:ea typeface="微软雅黑" panose="020B0503020204020204" charset="-122"/>
                <a:sym typeface="+mn-ea"/>
              </a:rPr>
              <a:t>≤</a:t>
            </a:r>
            <a:r>
              <a:rPr lang="zh-CN" altLang="en-US" sz="2800">
                <a:latin typeface="微软雅黑" panose="020B0503020204020204" charset="-122"/>
                <a:ea typeface="微软雅黑" panose="020B0503020204020204" charset="-122"/>
              </a:rPr>
              <a:t>招牌顶端到地面距离的1/5；同一建筑相邻门店的垂直墙面式（外飘）招牌，其形式、体量和高度应当保持一致，其形式、体量、色彩、灯光效果等应达到与主体建筑相协调。</a:t>
            </a:r>
          </a:p>
          <a:p>
            <a:pPr indent="0">
              <a:extLst>
                <a:ext uri="{35155182-B16C-46BC-9424-99874614C6A1}">
                  <wpsdc:indentchars xmlns:wpsdc="http://www.wps.cn/officeDocument/2017/drawingmlCustomData" xmlns="" val="0" checksum="2798278923"/>
                </a:ext>
              </a:extLst>
            </a:pPr>
            <a:r>
              <a:rPr lang="zh-CN" altLang="en-US" sz="2800">
                <a:latin typeface="微软雅黑" panose="020B0503020204020204" charset="-122"/>
                <a:ea typeface="微软雅黑" panose="020B0503020204020204" charset="-122"/>
                <a:sym typeface="+mn-ea"/>
              </a:rPr>
              <a:t>⑤   平行墙面式招牌不得多层设置，应当在一层门楣以上、二层窗户下沿以下设置；不得利用建筑物二层及以上楼层外立面设置店面招牌，二层（含）以上有独立出入口的，店招只能设置门楣处；没有独立出入口的，宜在一层（底层）适当位置统一设计、集中设置。</a:t>
            </a:r>
            <a:endParaRPr lang="zh-CN" altLang="en-US" sz="2800">
              <a:latin typeface="微软雅黑" panose="020B0503020204020204" charset="-122"/>
              <a:ea typeface="微软雅黑" panose="020B0503020204020204" charset="-122"/>
            </a:endParaRPr>
          </a:p>
        </p:txBody>
      </p:sp>
      <p:pic>
        <p:nvPicPr>
          <p:cNvPr id="20" name="图片 11"/>
          <p:cNvPicPr>
            <a:picLocks noChangeAspect="1" noChangeArrowheads="1"/>
          </p:cNvPicPr>
          <p:nvPr/>
        </p:nvPicPr>
        <p:blipFill>
          <a:blip r:embed="rId2"/>
          <a:srcRect/>
          <a:stretch>
            <a:fillRect/>
          </a:stretch>
        </p:blipFill>
        <p:spPr>
          <a:xfrm>
            <a:off x="2910205" y="4137660"/>
            <a:ext cx="6371590" cy="2640965"/>
          </a:xfrm>
          <a:prstGeom prst="rect">
            <a:avLst/>
          </a:prstGeom>
          <a:noFill/>
        </p:spPr>
      </p:pic>
      <p:sp>
        <p:nvSpPr>
          <p:cNvPr id="6" name="文本框 5"/>
          <p:cNvSpPr txBox="1"/>
          <p:nvPr/>
        </p:nvSpPr>
        <p:spPr>
          <a:xfrm>
            <a:off x="9281795" y="5008880"/>
            <a:ext cx="459740" cy="1036320"/>
          </a:xfrm>
          <a:prstGeom prst="rect">
            <a:avLst/>
          </a:prstGeom>
          <a:noFill/>
        </p:spPr>
        <p:txBody>
          <a:bodyPr vert="eaVert" wrap="square" rtlCol="0">
            <a:spAutoFit/>
          </a:bodyPr>
          <a:lstStyle/>
          <a:p>
            <a:r>
              <a:rPr lang="zh-CN" altLang="en-US">
                <a:latin typeface="微软雅黑" panose="020B0503020204020204" charset="-122"/>
                <a:ea typeface="微软雅黑" panose="020B0503020204020204" charset="-122"/>
              </a:rPr>
              <a:t>附图</a:t>
            </a:r>
            <a:r>
              <a:rPr lang="zh-CN" altLang="en-US">
                <a:latin typeface="微软雅黑" panose="020B0503020204020204" charset="-122"/>
                <a:ea typeface="微软雅黑" panose="020B0503020204020204" charset="-122"/>
                <a:sym typeface="+mn-ea"/>
              </a:rPr>
              <a:t>④⑤</a:t>
            </a:r>
            <a:endParaRPr lang="zh-CN" altLang="en-US">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noEditPoints="1"/>
          </p:cNvSpPr>
          <p:nvPr/>
        </p:nvSpPr>
        <p:spPr bwMode="auto">
          <a:xfrm>
            <a:off x="432435" y="267335"/>
            <a:ext cx="942975" cy="439420"/>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3" name="文本框 2"/>
          <p:cNvSpPr txBox="1"/>
          <p:nvPr/>
        </p:nvSpPr>
        <p:spPr>
          <a:xfrm>
            <a:off x="1375410" y="226060"/>
            <a:ext cx="4450715" cy="521970"/>
          </a:xfrm>
          <a:prstGeom prst="rect">
            <a:avLst/>
          </a:prstGeom>
          <a:noFill/>
        </p:spPr>
        <p:txBody>
          <a:bodyPr wrap="square" rtlCol="0">
            <a:spAutoFit/>
            <a:scene3d>
              <a:camera prst="orthographicFront"/>
              <a:lightRig rig="threePt" dir="t"/>
            </a:scene3d>
          </a:bodyPr>
          <a:lstStyle/>
          <a:p>
            <a:r>
              <a:rPr lang="en-US"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3.3  </a:t>
            </a:r>
            <a:r>
              <a:rPr lang="zh-CN"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招牌设置数量及位置</a:t>
            </a:r>
          </a:p>
        </p:txBody>
      </p:sp>
      <p:sp>
        <p:nvSpPr>
          <p:cNvPr id="9" name="文本框 8"/>
          <p:cNvSpPr txBox="1"/>
          <p:nvPr/>
        </p:nvSpPr>
        <p:spPr>
          <a:xfrm>
            <a:off x="360680" y="769620"/>
            <a:ext cx="11196955" cy="2245360"/>
          </a:xfrm>
          <a:prstGeom prst="rect">
            <a:avLst/>
          </a:prstGeom>
          <a:noFill/>
        </p:spPr>
        <p:txBody>
          <a:bodyPr wrap="square" rtlCol="0">
            <a:spAutoFit/>
          </a:bodyPr>
          <a:lstStyle/>
          <a:p>
            <a:pPr indent="0">
              <a:extLst>
                <a:ext uri="{35155182-B16C-46BC-9424-99874614C6A1}">
                  <wpsdc:indentchars xmlns:wpsdc="http://www.wps.cn/officeDocument/2017/drawingmlCustomData" xmlns="" val="0" checksum="2798278923"/>
                </a:ext>
              </a:extLst>
            </a:pPr>
            <a:r>
              <a:rPr lang="zh-CN" altLang="en-US" sz="2800">
                <a:latin typeface="微软雅黑" panose="020B0503020204020204" charset="-122"/>
                <a:ea typeface="微软雅黑" panose="020B0503020204020204" charset="-122"/>
              </a:rPr>
              <a:t>⑥   垂直墙面式（外飘）招牌的外沿到建筑物立面距离</a:t>
            </a:r>
            <a:r>
              <a:rPr lang="zh-CN" altLang="en-US" sz="2800">
                <a:latin typeface="微软雅黑" panose="020B0503020204020204" charset="-122"/>
                <a:ea typeface="微软雅黑" panose="020B0503020204020204" charset="-122"/>
                <a:sym typeface="+mn-ea"/>
              </a:rPr>
              <a:t>≤</a:t>
            </a:r>
            <a:r>
              <a:rPr lang="zh-CN" altLang="en-US" sz="2800">
                <a:latin typeface="微软雅黑" panose="020B0503020204020204" charset="-122"/>
                <a:ea typeface="微软雅黑" panose="020B0503020204020204" charset="-122"/>
              </a:rPr>
              <a:t>0.5米；</a:t>
            </a:r>
            <a:r>
              <a:rPr lang="zh-CN" altLang="en-US" sz="2800">
                <a:latin typeface="微软雅黑" panose="020B0503020204020204" charset="-122"/>
                <a:ea typeface="微软雅黑" panose="020B0503020204020204" charset="-122"/>
                <a:sym typeface="+mn-ea"/>
              </a:rPr>
              <a:t>总厚度≤0.3米；牌面的上端不得超出承接墙面的上沿；</a:t>
            </a:r>
            <a:r>
              <a:rPr lang="zh-CN" altLang="en-US" sz="2800">
                <a:latin typeface="微软雅黑" panose="020B0503020204020204" charset="-122"/>
                <a:ea typeface="微软雅黑" panose="020B0503020204020204" charset="-122"/>
              </a:rPr>
              <a:t>有人行道的，下沿距地面≥3米，无人行道的，</a:t>
            </a:r>
            <a:r>
              <a:rPr lang="zh-CN" altLang="en-US" sz="2800">
                <a:latin typeface="微软雅黑" panose="020B0503020204020204" charset="-122"/>
                <a:ea typeface="微软雅黑" panose="020B0503020204020204" charset="-122"/>
                <a:sym typeface="+mn-ea"/>
              </a:rPr>
              <a:t>下沿距地面</a:t>
            </a:r>
            <a:r>
              <a:rPr lang="zh-CN" altLang="en-US" sz="2800">
                <a:latin typeface="微软雅黑" panose="020B0503020204020204" charset="-122"/>
                <a:ea typeface="微软雅黑" panose="020B0503020204020204" charset="-122"/>
              </a:rPr>
              <a:t>≥4米。</a:t>
            </a:r>
          </a:p>
          <a:p>
            <a:pPr indent="0">
              <a:extLst>
                <a:ext uri="{35155182-B16C-46BC-9424-99874614C6A1}">
                  <wpsdc:indentchars xmlns:wpsdc="http://www.wps.cn/officeDocument/2017/drawingmlCustomData" xmlns="" val="0" checksum="2798278923"/>
                </a:ext>
              </a:extLst>
            </a:pPr>
            <a:r>
              <a:rPr lang="zh-CN" altLang="en-US" sz="2800">
                <a:latin typeface="微软雅黑" panose="020B0503020204020204" charset="-122"/>
                <a:ea typeface="微软雅黑" panose="020B0503020204020204" charset="-122"/>
                <a:sym typeface="+mn-ea"/>
              </a:rPr>
              <a:t>⑦  附着建筑墙面招牌上沿不得超过建筑屋顶。</a:t>
            </a:r>
            <a:endParaRPr lang="zh-CN" altLang="en-US" sz="2800">
              <a:latin typeface="微软雅黑" panose="020B0503020204020204" charset="-122"/>
              <a:ea typeface="微软雅黑" panose="020B0503020204020204" charset="-122"/>
            </a:endParaRPr>
          </a:p>
          <a:p>
            <a:pPr indent="0">
              <a:extLst>
                <a:ext uri="{35155182-B16C-46BC-9424-99874614C6A1}">
                  <wpsdc:indentchars xmlns:wpsdc="http://www.wps.cn/officeDocument/2017/drawingmlCustomData" xmlns="" val="0" checksum="2798278923"/>
                </a:ext>
              </a:extLst>
            </a:pPr>
            <a:endParaRPr lang="zh-CN" altLang="en-US" sz="2800">
              <a:latin typeface="微软雅黑" panose="020B0503020204020204" charset="-122"/>
              <a:ea typeface="微软雅黑" panose="020B0503020204020204" charset="-122"/>
            </a:endParaRPr>
          </a:p>
        </p:txBody>
      </p:sp>
      <p:pic>
        <p:nvPicPr>
          <p:cNvPr id="22" name="图片 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400175" y="2621915"/>
            <a:ext cx="9105265" cy="4058285"/>
          </a:xfrm>
          <a:prstGeom prst="rect">
            <a:avLst/>
          </a:prstGeom>
          <a:noFill/>
        </p:spPr>
      </p:pic>
      <p:sp>
        <p:nvSpPr>
          <p:cNvPr id="4" name="文本框 3"/>
          <p:cNvSpPr txBox="1"/>
          <p:nvPr/>
        </p:nvSpPr>
        <p:spPr>
          <a:xfrm>
            <a:off x="10505440" y="4201795"/>
            <a:ext cx="459740" cy="1087120"/>
          </a:xfrm>
          <a:prstGeom prst="rect">
            <a:avLst/>
          </a:prstGeom>
          <a:noFill/>
        </p:spPr>
        <p:txBody>
          <a:bodyPr vert="eaVert" wrap="square" rtlCol="0">
            <a:spAutoFit/>
          </a:bodyPr>
          <a:lstStyle/>
          <a:p>
            <a:r>
              <a:rPr lang="zh-CN" altLang="en-US">
                <a:latin typeface="微软雅黑" panose="020B0503020204020204" charset="-122"/>
                <a:ea typeface="微软雅黑" panose="020B0503020204020204" charset="-122"/>
              </a:rPr>
              <a:t>附图</a:t>
            </a:r>
            <a:r>
              <a:rPr lang="zh-CN" altLang="en-US">
                <a:latin typeface="微软雅黑" panose="020B0503020204020204" charset="-122"/>
                <a:ea typeface="微软雅黑" panose="020B0503020204020204" charset="-122"/>
                <a:sym typeface="+mn-ea"/>
              </a:rPr>
              <a:t>⑥⑦</a:t>
            </a:r>
            <a:endParaRPr lang="zh-CN" altLang="en-US">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noEditPoints="1"/>
          </p:cNvSpPr>
          <p:nvPr/>
        </p:nvSpPr>
        <p:spPr bwMode="auto">
          <a:xfrm>
            <a:off x="432435" y="267335"/>
            <a:ext cx="942975" cy="439420"/>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3" name="文本框 2"/>
          <p:cNvSpPr txBox="1"/>
          <p:nvPr/>
        </p:nvSpPr>
        <p:spPr>
          <a:xfrm>
            <a:off x="1375410" y="226060"/>
            <a:ext cx="4450715" cy="521970"/>
          </a:xfrm>
          <a:prstGeom prst="rect">
            <a:avLst/>
          </a:prstGeom>
          <a:noFill/>
        </p:spPr>
        <p:txBody>
          <a:bodyPr wrap="square" rtlCol="0">
            <a:spAutoFit/>
            <a:scene3d>
              <a:camera prst="orthographicFront"/>
              <a:lightRig rig="threePt" dir="t"/>
            </a:scene3d>
          </a:bodyPr>
          <a:lstStyle/>
          <a:p>
            <a:r>
              <a:rPr lang="en-US"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3.3  </a:t>
            </a:r>
            <a:r>
              <a:rPr lang="zh-CN"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招牌设置数量及位置</a:t>
            </a:r>
          </a:p>
        </p:txBody>
      </p:sp>
      <p:sp>
        <p:nvSpPr>
          <p:cNvPr id="9" name="文本框 8"/>
          <p:cNvSpPr txBox="1"/>
          <p:nvPr/>
        </p:nvSpPr>
        <p:spPr>
          <a:xfrm>
            <a:off x="360680" y="769620"/>
            <a:ext cx="11196955" cy="1814830"/>
          </a:xfrm>
          <a:prstGeom prst="rect">
            <a:avLst/>
          </a:prstGeom>
          <a:noFill/>
        </p:spPr>
        <p:txBody>
          <a:bodyPr wrap="square" rtlCol="0">
            <a:spAutoFit/>
          </a:bodyPr>
          <a:lstStyle/>
          <a:p>
            <a:pPr indent="0">
              <a:extLst>
                <a:ext uri="{35155182-B16C-46BC-9424-99874614C6A1}">
                  <wpsdc:indentchars xmlns:wpsdc="http://www.wps.cn/officeDocument/2017/drawingmlCustomData" xmlns="" val="0" checksum="2798278923"/>
                </a:ext>
              </a:extLst>
            </a:pPr>
            <a:r>
              <a:rPr lang="zh-CN" altLang="en-US" sz="2800">
                <a:latin typeface="微软雅黑" panose="020B0503020204020204" charset="-122"/>
                <a:ea typeface="微软雅黑" panose="020B0503020204020204" charset="-122"/>
              </a:rPr>
              <a:t>⑧  建筑物顶部墙面设置建筑标识招牌应采用镂空字或镂空图案形式的楼宇标识。如xx大厦。多层建筑顶部的招牌高度不得超过2米,高层建筑顶部的招牌高度不得超过4米。机场、车站、港口、公共医院等公共建筑为满足公共导向性需求，允许适当放大，但均不得突出建筑物外沿。</a:t>
            </a:r>
          </a:p>
        </p:txBody>
      </p:sp>
      <p:pic>
        <p:nvPicPr>
          <p:cNvPr id="24" name="图片 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005455" y="2640330"/>
            <a:ext cx="6332220" cy="4100830"/>
          </a:xfrm>
          <a:prstGeom prst="rect">
            <a:avLst/>
          </a:prstGeom>
          <a:noFill/>
        </p:spPr>
      </p:pic>
      <p:sp>
        <p:nvSpPr>
          <p:cNvPr id="4" name="文本框 3"/>
          <p:cNvSpPr txBox="1"/>
          <p:nvPr/>
        </p:nvSpPr>
        <p:spPr>
          <a:xfrm>
            <a:off x="9337675" y="4298315"/>
            <a:ext cx="459740" cy="784860"/>
          </a:xfrm>
          <a:prstGeom prst="rect">
            <a:avLst/>
          </a:prstGeom>
          <a:noFill/>
        </p:spPr>
        <p:txBody>
          <a:bodyPr vert="eaVert" wrap="square" rtlCol="0">
            <a:spAutoFit/>
          </a:bodyPr>
          <a:lstStyle/>
          <a:p>
            <a:r>
              <a:rPr lang="zh-CN" altLang="en-US">
                <a:latin typeface="微软雅黑" panose="020B0503020204020204" charset="-122"/>
                <a:ea typeface="微软雅黑" panose="020B0503020204020204" charset="-122"/>
              </a:rPr>
              <a:t>附图</a:t>
            </a:r>
            <a:r>
              <a:rPr lang="zh-CN" altLang="en-US">
                <a:latin typeface="微软雅黑" panose="020B0503020204020204" charset="-122"/>
                <a:ea typeface="微软雅黑" panose="020B0503020204020204" charset="-122"/>
                <a:sym typeface="+mn-ea"/>
              </a:rPr>
              <a:t>⑧</a:t>
            </a:r>
            <a:endParaRPr lang="zh-CN" altLang="en-US">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noEditPoints="1"/>
          </p:cNvSpPr>
          <p:nvPr/>
        </p:nvSpPr>
        <p:spPr bwMode="auto">
          <a:xfrm>
            <a:off x="432435" y="267335"/>
            <a:ext cx="942975" cy="439420"/>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3" name="文本框 2"/>
          <p:cNvSpPr txBox="1"/>
          <p:nvPr/>
        </p:nvSpPr>
        <p:spPr>
          <a:xfrm>
            <a:off x="1375410" y="226060"/>
            <a:ext cx="4450715" cy="521970"/>
          </a:xfrm>
          <a:prstGeom prst="rect">
            <a:avLst/>
          </a:prstGeom>
          <a:noFill/>
        </p:spPr>
        <p:txBody>
          <a:bodyPr wrap="square" rtlCol="0">
            <a:spAutoFit/>
            <a:scene3d>
              <a:camera prst="orthographicFront"/>
              <a:lightRig rig="threePt" dir="t"/>
            </a:scene3d>
          </a:bodyPr>
          <a:lstStyle/>
          <a:p>
            <a:r>
              <a:rPr lang="en-US"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3.3  </a:t>
            </a:r>
            <a:r>
              <a:rPr lang="zh-CN"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招牌设置数量及位置</a:t>
            </a:r>
          </a:p>
        </p:txBody>
      </p:sp>
      <p:sp>
        <p:nvSpPr>
          <p:cNvPr id="9" name="文本框 8"/>
          <p:cNvSpPr txBox="1"/>
          <p:nvPr/>
        </p:nvSpPr>
        <p:spPr>
          <a:xfrm>
            <a:off x="360680" y="769620"/>
            <a:ext cx="11196955" cy="2245360"/>
          </a:xfrm>
          <a:prstGeom prst="rect">
            <a:avLst/>
          </a:prstGeom>
          <a:noFill/>
        </p:spPr>
        <p:txBody>
          <a:bodyPr wrap="square" rtlCol="0">
            <a:spAutoFit/>
          </a:bodyPr>
          <a:lstStyle/>
          <a:p>
            <a:pPr indent="0">
              <a:extLst>
                <a:ext uri="{35155182-B16C-46BC-9424-99874614C6A1}">
                  <wpsdc:indentchars xmlns:wpsdc="http://www.wps.cn/officeDocument/2017/drawingmlCustomData" xmlns="" val="0" checksum="2798278923"/>
                </a:ext>
              </a:extLst>
            </a:pPr>
            <a:r>
              <a:rPr lang="zh-CN" altLang="en-US" sz="2800">
                <a:latin typeface="微软雅黑" panose="020B0503020204020204" charset="-122"/>
                <a:ea typeface="微软雅黑" panose="020B0503020204020204" charset="-122"/>
              </a:rPr>
              <a:t>⑨   商业街区、大型商业综合体，汽车品牌专营店、加油（气）站可在其建设用地红线范围内设置落地式招牌。</a:t>
            </a:r>
          </a:p>
          <a:p>
            <a:pPr indent="0">
              <a:extLst>
                <a:ext uri="{35155182-B16C-46BC-9424-99874614C6A1}">
                  <wpsdc:indentchars xmlns:wpsdc="http://www.wps.cn/officeDocument/2017/drawingmlCustomData" xmlns="" val="0" checksum="2798278923"/>
                </a:ext>
              </a:extLst>
            </a:pPr>
            <a:r>
              <a:rPr lang="zh-CN" altLang="en-US" sz="2800">
                <a:latin typeface="微软雅黑" panose="020B0503020204020204" charset="-122"/>
                <a:ea typeface="微软雅黑" panose="020B0503020204020204" charset="-122"/>
              </a:rPr>
              <a:t>      竖向落地式招牌牌面宽度</a:t>
            </a:r>
            <a:r>
              <a:rPr lang="zh-CN" altLang="en-US" sz="2800">
                <a:latin typeface="微软雅黑" panose="020B0503020204020204" charset="-122"/>
                <a:ea typeface="微软雅黑" panose="020B0503020204020204" charset="-122"/>
                <a:sym typeface="+mn-ea"/>
              </a:rPr>
              <a:t>≤</a:t>
            </a:r>
            <a:r>
              <a:rPr lang="zh-CN" altLang="en-US" sz="2800">
                <a:latin typeface="微软雅黑" panose="020B0503020204020204" charset="-122"/>
                <a:ea typeface="微软雅黑" panose="020B0503020204020204" charset="-122"/>
              </a:rPr>
              <a:t>1.5米，高度</a:t>
            </a:r>
            <a:r>
              <a:rPr lang="zh-CN" altLang="en-US" sz="2800">
                <a:latin typeface="微软雅黑" panose="020B0503020204020204" charset="-122"/>
                <a:ea typeface="微软雅黑" panose="020B0503020204020204" charset="-122"/>
                <a:sym typeface="+mn-ea"/>
              </a:rPr>
              <a:t>≤</a:t>
            </a:r>
            <a:r>
              <a:rPr lang="zh-CN" altLang="en-US" sz="2800">
                <a:latin typeface="微软雅黑" panose="020B0503020204020204" charset="-122"/>
                <a:ea typeface="微软雅黑" panose="020B0503020204020204" charset="-122"/>
              </a:rPr>
              <a:t>6米。横向落地式招牌宜采取景观文化石、镂空字体等艺术形式设置。建筑后退道路红线＜5米时不应设置落地式招牌。落地式招牌距离人行道应</a:t>
            </a:r>
            <a:r>
              <a:rPr lang="zh-CN" altLang="en-US" sz="2800">
                <a:latin typeface="微软雅黑" panose="020B0503020204020204" charset="-122"/>
                <a:ea typeface="微软雅黑" panose="020B0503020204020204" charset="-122"/>
                <a:sym typeface="+mn-ea"/>
              </a:rPr>
              <a:t>≥</a:t>
            </a:r>
            <a:r>
              <a:rPr lang="zh-CN" altLang="en-US" sz="2800">
                <a:latin typeface="微软雅黑" panose="020B0503020204020204" charset="-122"/>
                <a:ea typeface="微软雅黑" panose="020B0503020204020204" charset="-122"/>
              </a:rPr>
              <a:t>3米。</a:t>
            </a:r>
          </a:p>
        </p:txBody>
      </p:sp>
      <p:pic>
        <p:nvPicPr>
          <p:cNvPr id="26" name="图片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992630" y="3014980"/>
            <a:ext cx="8206740" cy="3743960"/>
          </a:xfrm>
          <a:prstGeom prst="rect">
            <a:avLst/>
          </a:prstGeom>
          <a:noFill/>
        </p:spPr>
      </p:pic>
      <p:sp>
        <p:nvSpPr>
          <p:cNvPr id="4" name="文本框 3"/>
          <p:cNvSpPr txBox="1"/>
          <p:nvPr/>
        </p:nvSpPr>
        <p:spPr>
          <a:xfrm>
            <a:off x="10199370" y="4494530"/>
            <a:ext cx="459740" cy="784860"/>
          </a:xfrm>
          <a:prstGeom prst="rect">
            <a:avLst/>
          </a:prstGeom>
          <a:noFill/>
        </p:spPr>
        <p:txBody>
          <a:bodyPr vert="eaVert" wrap="square" rtlCol="0">
            <a:spAutoFit/>
          </a:bodyPr>
          <a:lstStyle/>
          <a:p>
            <a:r>
              <a:rPr lang="zh-CN" altLang="en-US">
                <a:latin typeface="微软雅黑" panose="020B0503020204020204" charset="-122"/>
                <a:ea typeface="微软雅黑" panose="020B0503020204020204" charset="-122"/>
              </a:rPr>
              <a:t>附图</a:t>
            </a:r>
            <a:r>
              <a:rPr lang="zh-CN" altLang="en-US">
                <a:latin typeface="微软雅黑" panose="020B0503020204020204" charset="-122"/>
                <a:ea typeface="微软雅黑" panose="020B0503020204020204" charset="-122"/>
                <a:sym typeface="+mn-ea"/>
              </a:rPr>
              <a:t>⑨</a:t>
            </a:r>
            <a:endParaRPr lang="zh-CN" altLang="en-US">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noEditPoints="1"/>
          </p:cNvSpPr>
          <p:nvPr/>
        </p:nvSpPr>
        <p:spPr bwMode="auto">
          <a:xfrm>
            <a:off x="432435" y="1558925"/>
            <a:ext cx="942975" cy="439420"/>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3" name="文本框 2"/>
          <p:cNvSpPr txBox="1"/>
          <p:nvPr/>
        </p:nvSpPr>
        <p:spPr>
          <a:xfrm>
            <a:off x="1375410" y="1517650"/>
            <a:ext cx="4450715" cy="521970"/>
          </a:xfrm>
          <a:prstGeom prst="rect">
            <a:avLst/>
          </a:prstGeom>
          <a:noFill/>
        </p:spPr>
        <p:txBody>
          <a:bodyPr wrap="square" rtlCol="0">
            <a:spAutoFit/>
            <a:scene3d>
              <a:camera prst="orthographicFront"/>
              <a:lightRig rig="threePt" dir="t"/>
            </a:scene3d>
          </a:bodyPr>
          <a:lstStyle/>
          <a:p>
            <a:r>
              <a:rPr lang="en-US"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3.3  </a:t>
            </a:r>
            <a:r>
              <a:rPr lang="zh-CN"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招牌设置数量及位置</a:t>
            </a:r>
          </a:p>
        </p:txBody>
      </p:sp>
      <p:sp>
        <p:nvSpPr>
          <p:cNvPr id="9" name="文本框 8"/>
          <p:cNvSpPr txBox="1"/>
          <p:nvPr/>
        </p:nvSpPr>
        <p:spPr>
          <a:xfrm>
            <a:off x="432435" y="2385060"/>
            <a:ext cx="11196955" cy="2553335"/>
          </a:xfrm>
          <a:prstGeom prst="rect">
            <a:avLst/>
          </a:prstGeom>
          <a:noFill/>
        </p:spPr>
        <p:txBody>
          <a:bodyPr wrap="square" rtlCol="0">
            <a:spAutoFit/>
          </a:bodyPr>
          <a:lstStyle/>
          <a:p>
            <a:pPr indent="0">
              <a:spcBef>
                <a:spcPts val="1200"/>
              </a:spcBef>
              <a:spcAft>
                <a:spcPts val="1200"/>
              </a:spcAft>
              <a:extLst>
                <a:ext uri="{35155182-B16C-46BC-9424-99874614C6A1}">
                  <wpsdc:indentchars xmlns:wpsdc="http://www.wps.cn/officeDocument/2017/drawingmlCustomData" xmlns="" val="0" checksum="2798278923"/>
                </a:ext>
              </a:extLst>
            </a:pPr>
            <a:r>
              <a:rPr lang="zh-CN" altLang="en-US" sz="2800">
                <a:latin typeface="微软雅黑" panose="020B0503020204020204" charset="-122"/>
                <a:ea typeface="微软雅黑" panose="020B0503020204020204" charset="-122"/>
                <a:sym typeface="+mn-ea"/>
              </a:rPr>
              <a:t>⑩   底层招牌宽度宜与所属单位出入口的宽度一致，最大宽度不应超过所属单位经营服务场所的范围。</a:t>
            </a:r>
            <a:endParaRPr lang="zh-CN" altLang="en-US" sz="2800">
              <a:latin typeface="微软雅黑" panose="020B0503020204020204" charset="-122"/>
              <a:ea typeface="微软雅黑" panose="020B0503020204020204" charset="-122"/>
            </a:endParaRPr>
          </a:p>
          <a:p>
            <a:pPr indent="0">
              <a:spcBef>
                <a:spcPts val="1200"/>
              </a:spcBef>
              <a:spcAft>
                <a:spcPts val="1200"/>
              </a:spcAft>
              <a:extLst>
                <a:ext uri="{35155182-B16C-46BC-9424-99874614C6A1}">
                  <wpsdc:indentchars xmlns:wpsdc="http://www.wps.cn/officeDocument/2017/drawingmlCustomData" xmlns="" val="0" checksum="2798278923"/>
                </a:ext>
              </a:extLst>
            </a:pPr>
            <a:r>
              <a:rPr lang="zh-CN" altLang="en-US" sz="2800">
                <a:latin typeface="微软雅黑" panose="020B0503020204020204" charset="-122"/>
                <a:ea typeface="微软雅黑" panose="020B0503020204020204" charset="-122"/>
              </a:rPr>
              <a:t>⑪   招牌的设置涉及世界文化遗产、各级文物保护单位、历史文化保护区、历史建筑核心保护范围等重点区域以及城市主要道路两侧的招牌应当统一规划，体现特有的文化或者风格特色。</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6612" y="1915647"/>
            <a:ext cx="2628900" cy="2660804"/>
          </a:xfrm>
          <a:prstGeom prst="rect">
            <a:avLst/>
          </a:prstGeom>
        </p:spPr>
      </p:pic>
      <p:pic>
        <p:nvPicPr>
          <p:cNvPr id="3" name="Picture 2"/>
          <p:cNvPicPr>
            <a:picLocks noChangeAspect="1"/>
          </p:cNvPicPr>
          <p:nvPr/>
        </p:nvPicPr>
        <p:blipFill>
          <a:blip r:embed="rId3"/>
          <a:stretch>
            <a:fillRect/>
          </a:stretch>
        </p:blipFill>
        <p:spPr>
          <a:xfrm>
            <a:off x="3540760" y="3669030"/>
            <a:ext cx="6852920" cy="418465"/>
          </a:xfrm>
          <a:prstGeom prst="rect">
            <a:avLst/>
          </a:prstGeom>
        </p:spPr>
      </p:pic>
      <p:pic>
        <p:nvPicPr>
          <p:cNvPr id="4" name="Picture 3"/>
          <p:cNvPicPr>
            <a:picLocks noChangeAspect="1"/>
          </p:cNvPicPr>
          <p:nvPr/>
        </p:nvPicPr>
        <p:blipFill>
          <a:blip r:embed="rId4"/>
          <a:stretch>
            <a:fillRect/>
          </a:stretch>
        </p:blipFill>
        <p:spPr>
          <a:xfrm>
            <a:off x="10393534" y="3625307"/>
            <a:ext cx="850900" cy="505222"/>
          </a:xfrm>
          <a:prstGeom prst="rect">
            <a:avLst/>
          </a:prstGeom>
        </p:spPr>
      </p:pic>
      <p:sp>
        <p:nvSpPr>
          <p:cNvPr id="5" name="TextBox 4"/>
          <p:cNvSpPr txBox="1"/>
          <p:nvPr/>
        </p:nvSpPr>
        <p:spPr>
          <a:xfrm>
            <a:off x="5847080" y="2976880"/>
            <a:ext cx="4158615" cy="814705"/>
          </a:xfrm>
          <a:prstGeom prst="rect">
            <a:avLst/>
          </a:prstGeom>
        </p:spPr>
        <p:txBody>
          <a:bodyPr wrap="square" lIns="0" tIns="0" rIns="63500" rtlCol="0" anchor="t">
            <a:spAutoFit/>
          </a:bodyPr>
          <a:lstStyle/>
          <a:p>
            <a:pPr algn="l" latinLnBrk="1"/>
            <a:r>
              <a:rPr lang="zh-CN" altLang="en-US" sz="5000" i="1">
                <a:solidFill>
                  <a:srgbClr val="000000"/>
                </a:solidFill>
                <a:latin typeface="微软雅黑" panose="020B0503020204020204" charset="-122"/>
                <a:ea typeface="微软雅黑" panose="020B0503020204020204" charset="-122"/>
              </a:rPr>
              <a:t>招牌照明要求</a:t>
            </a:r>
          </a:p>
        </p:txBody>
      </p:sp>
      <p:sp>
        <p:nvSpPr>
          <p:cNvPr id="6" name="Freeform 5"/>
          <p:cNvSpPr/>
          <p:nvPr/>
        </p:nvSpPr>
        <p:spPr>
          <a:xfrm>
            <a:off x="4341023" y="2979597"/>
            <a:ext cx="831373" cy="831373"/>
          </a:xfrm>
          <a:custGeom>
            <a:avLst/>
            <a:gdLst/>
            <a:ahLst/>
            <a:cxnLst/>
            <a:rect l="l" t="t" r="r" b="b"/>
            <a:pathLst>
              <a:path w="831373" h="831373">
                <a:moveTo>
                  <a:pt x="831373" y="415687"/>
                </a:moveTo>
                <a:cubicBezTo>
                  <a:pt x="831373" y="645266"/>
                  <a:pt x="645266" y="831373"/>
                  <a:pt x="415687" y="831373"/>
                </a:cubicBezTo>
                <a:cubicBezTo>
                  <a:pt x="186107" y="831373"/>
                  <a:pt x="0" y="645266"/>
                  <a:pt x="0" y="415687"/>
                </a:cubicBezTo>
                <a:cubicBezTo>
                  <a:pt x="0" y="186107"/>
                  <a:pt x="186107" y="0"/>
                  <a:pt x="415687" y="0"/>
                </a:cubicBezTo>
                <a:cubicBezTo>
                  <a:pt x="645266" y="0"/>
                  <a:pt x="831373" y="186107"/>
                  <a:pt x="831373" y="415687"/>
                </a:cubicBezTo>
                <a:close/>
              </a:path>
            </a:pathLst>
          </a:custGeom>
          <a:solidFill>
            <a:srgbClr val="404040"/>
          </a:solidFill>
        </p:spPr>
      </p:sp>
      <p:sp>
        <p:nvSpPr>
          <p:cNvPr id="7" name="TextBox 6"/>
          <p:cNvSpPr txBox="1"/>
          <p:nvPr/>
        </p:nvSpPr>
        <p:spPr>
          <a:xfrm>
            <a:off x="4427310" y="2925423"/>
            <a:ext cx="731121" cy="814705"/>
          </a:xfrm>
          <a:prstGeom prst="rect">
            <a:avLst/>
          </a:prstGeom>
        </p:spPr>
        <p:txBody>
          <a:bodyPr lIns="0" tIns="0" rIns="63500" rtlCol="0" anchor="t">
            <a:spAutoFit/>
          </a:bodyPr>
          <a:lstStyle/>
          <a:p>
            <a:pPr algn="l" latinLnBrk="1"/>
            <a:r>
              <a:rPr lang="en-US" sz="5000" b="1" i="1">
                <a:solidFill>
                  <a:srgbClr val="FFFFFF"/>
                </a:solidFill>
                <a:latin typeface="微软雅黑" panose="020B0503020204020204" charset="-122"/>
                <a:ea typeface="微软雅黑" panose="020B0503020204020204" charset="-122"/>
              </a:rPr>
              <a:t>4.</a:t>
            </a:r>
            <a:endParaRPr lang="en-US" sz="1100"/>
          </a:p>
        </p:txBody>
      </p:sp>
      <p:sp>
        <p:nvSpPr>
          <p:cNvPr id="8" name="TextBox 7"/>
          <p:cNvSpPr txBox="1"/>
          <p:nvPr/>
        </p:nvSpPr>
        <p:spPr>
          <a:xfrm>
            <a:off x="973137" y="2222008"/>
            <a:ext cx="2193364" cy="584200"/>
          </a:xfrm>
          <a:prstGeom prst="rect">
            <a:avLst/>
          </a:prstGeom>
        </p:spPr>
        <p:txBody>
          <a:bodyPr lIns="0" tIns="0" rIns="63500" rtlCol="0" anchor="t">
            <a:spAutoFit/>
          </a:bodyPr>
          <a:lstStyle/>
          <a:p>
            <a:pPr algn="ctr" latinLnBrk="1"/>
            <a:r>
              <a:rPr lang="en-US" sz="3500" b="1">
                <a:solidFill>
                  <a:srgbClr val="000000"/>
                </a:solidFill>
                <a:latin typeface="微软雅黑" panose="020B0503020204020204" charset="-122"/>
                <a:ea typeface="微软雅黑" panose="020B0503020204020204" charset="-122"/>
              </a:rPr>
              <a:t>PART 04</a:t>
            </a:r>
            <a:endParaRPr lang="en-US" sz="1100"/>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60680" y="913130"/>
            <a:ext cx="11426825" cy="1383665"/>
          </a:xfrm>
          <a:prstGeom prst="rect">
            <a:avLst/>
          </a:prstGeom>
          <a:noFill/>
        </p:spPr>
        <p:txBody>
          <a:bodyPr wrap="square" rtlCol="0">
            <a:spAutoFit/>
          </a:bodyPr>
          <a:lstStyle/>
          <a:p>
            <a:pPr indent="0">
              <a:extLst>
                <a:ext uri="{35155182-B16C-46BC-9424-99874614C6A1}">
                  <wpsdc:indentchars xmlns:wpsdc="http://www.wps.cn/officeDocument/2017/drawingmlCustomData" xmlns="" val="0" checksum="2798278923"/>
                </a:ext>
              </a:extLst>
            </a:pPr>
            <a:r>
              <a:rPr lang="zh-CN" altLang="en-US" sz="2800">
                <a:latin typeface="微软雅黑" panose="020B0503020204020204" charset="-122"/>
                <a:ea typeface="微软雅黑" panose="020B0503020204020204" charset="-122"/>
              </a:rPr>
              <a:t>①   商业街区的招牌、垂直墙面式（外飘）招牌以及多层商业建筑（10米&lt;建筑高度&lt;24米）楼顶招牌、标识，宜采用电子显示装置等光电形式制作安装，增加市容亮化、美化效果。</a:t>
            </a:r>
          </a:p>
        </p:txBody>
      </p:sp>
      <p:sp>
        <p:nvSpPr>
          <p:cNvPr id="2" name="文本框 1"/>
          <p:cNvSpPr txBox="1"/>
          <p:nvPr/>
        </p:nvSpPr>
        <p:spPr>
          <a:xfrm>
            <a:off x="344170" y="2331720"/>
            <a:ext cx="11426825" cy="953135"/>
          </a:xfrm>
          <a:prstGeom prst="rect">
            <a:avLst/>
          </a:prstGeom>
          <a:noFill/>
        </p:spPr>
        <p:txBody>
          <a:bodyPr wrap="square" rtlCol="0">
            <a:spAutoFit/>
          </a:bodyPr>
          <a:lstStyle/>
          <a:p>
            <a:pPr indent="0">
              <a:extLst>
                <a:ext uri="{35155182-B16C-46BC-9424-99874614C6A1}">
                  <wpsdc:indentchars xmlns:wpsdc="http://www.wps.cn/officeDocument/2017/drawingmlCustomData" xmlns="" val="0" checksum="2798278923"/>
                </a:ext>
              </a:extLst>
            </a:pPr>
            <a:r>
              <a:rPr lang="zh-CN" altLang="en-US" sz="2800">
                <a:latin typeface="微软雅黑" panose="020B0503020204020204" charset="-122"/>
                <a:ea typeface="微软雅黑" panose="020B0503020204020204" charset="-122"/>
              </a:rPr>
              <a:t>②   采用照明设施或其他发光形式的招牌不得影响居民生活，设置招牌不得遮挡居住建筑窗户。</a:t>
            </a:r>
          </a:p>
        </p:txBody>
      </p:sp>
      <p:sp>
        <p:nvSpPr>
          <p:cNvPr id="3" name="文本框 2"/>
          <p:cNvSpPr txBox="1"/>
          <p:nvPr/>
        </p:nvSpPr>
        <p:spPr>
          <a:xfrm>
            <a:off x="327660" y="3319780"/>
            <a:ext cx="11426825" cy="953135"/>
          </a:xfrm>
          <a:prstGeom prst="rect">
            <a:avLst/>
          </a:prstGeom>
          <a:noFill/>
        </p:spPr>
        <p:txBody>
          <a:bodyPr wrap="square" rtlCol="0">
            <a:spAutoFit/>
          </a:bodyPr>
          <a:lstStyle/>
          <a:p>
            <a:pPr indent="0">
              <a:extLst>
                <a:ext uri="{35155182-B16C-46BC-9424-99874614C6A1}">
                  <wpsdc:indentchars xmlns:wpsdc="http://www.wps.cn/officeDocument/2017/drawingmlCustomData" xmlns="" val="0" checksum="2798278923"/>
                </a:ext>
              </a:extLst>
            </a:pPr>
            <a:r>
              <a:rPr lang="zh-CN" altLang="en-US" sz="2800">
                <a:latin typeface="微软雅黑" panose="020B0503020204020204" charset="-122"/>
                <a:ea typeface="微软雅黑" panose="020B0503020204020204" charset="-122"/>
              </a:rPr>
              <a:t>③   在道路路口设置的牌匾标识采用照明设施或其它发光形式的，夜间照明亮度应当适当，不得妨碍车辆安全行驶。</a:t>
            </a:r>
          </a:p>
        </p:txBody>
      </p:sp>
      <p:sp>
        <p:nvSpPr>
          <p:cNvPr id="4" name="文本框 3"/>
          <p:cNvSpPr txBox="1"/>
          <p:nvPr/>
        </p:nvSpPr>
        <p:spPr>
          <a:xfrm>
            <a:off x="311150" y="4379595"/>
            <a:ext cx="11426825" cy="953135"/>
          </a:xfrm>
          <a:prstGeom prst="rect">
            <a:avLst/>
          </a:prstGeom>
          <a:noFill/>
        </p:spPr>
        <p:txBody>
          <a:bodyPr wrap="square" rtlCol="0">
            <a:spAutoFit/>
          </a:bodyPr>
          <a:lstStyle/>
          <a:p>
            <a:pPr indent="0">
              <a:extLst>
                <a:ext uri="{35155182-B16C-46BC-9424-99874614C6A1}">
                  <wpsdc:indentchars xmlns:wpsdc="http://www.wps.cn/officeDocument/2017/drawingmlCustomData" xmlns="" val="0" checksum="2798278923"/>
                </a:ext>
              </a:extLst>
            </a:pPr>
            <a:r>
              <a:rPr lang="zh-CN" altLang="en-US" sz="2800">
                <a:latin typeface="微软雅黑" panose="020B0503020204020204" charset="-122"/>
                <a:ea typeface="微软雅黑" panose="020B0503020204020204" charset="-122"/>
              </a:rPr>
              <a:t>④   在保证光照强度和均匀度的情况下，提倡采用节能的设计及高光效的节能材料和产品。</a:t>
            </a:r>
          </a:p>
        </p:txBody>
      </p:sp>
      <p:sp>
        <p:nvSpPr>
          <p:cNvPr id="5" name="文本框 4"/>
          <p:cNvSpPr txBox="1"/>
          <p:nvPr/>
        </p:nvSpPr>
        <p:spPr>
          <a:xfrm>
            <a:off x="294640" y="5439410"/>
            <a:ext cx="11426825" cy="953135"/>
          </a:xfrm>
          <a:prstGeom prst="rect">
            <a:avLst/>
          </a:prstGeom>
          <a:noFill/>
        </p:spPr>
        <p:txBody>
          <a:bodyPr wrap="square" rtlCol="0">
            <a:spAutoFit/>
          </a:bodyPr>
          <a:lstStyle/>
          <a:p>
            <a:pPr indent="0" defTabSz="914400">
              <a:tabLst>
                <a:tab pos="805815" algn="l"/>
              </a:tabLst>
              <a:extLst>
                <a:ext uri="{35155182-B16C-46BC-9424-99874614C6A1}">
                  <wpsdc:indentchars xmlns:wpsdc="http://www.wps.cn/officeDocument/2017/drawingmlCustomData" xmlns="" val="0" checksum="2798278923"/>
                </a:ext>
              </a:extLst>
            </a:pPr>
            <a:r>
              <a:rPr lang="zh-CN" altLang="en-US" sz="2800">
                <a:latin typeface="微软雅黑" panose="020B0503020204020204" charset="-122"/>
                <a:ea typeface="微软雅黑" panose="020B0503020204020204" charset="-122"/>
              </a:rPr>
              <a:t>⑤   在国家机关、军事机关、居民住宅区、学校、医院、文物保护单位、风景名胜区等区域范围，招牌关灯的时间为晚上22时整。</a:t>
            </a:r>
          </a:p>
        </p:txBody>
      </p:sp>
      <p:sp>
        <p:nvSpPr>
          <p:cNvPr id="6" name="Freeform 5"/>
          <p:cNvSpPr>
            <a:spLocks noEditPoints="1"/>
          </p:cNvSpPr>
          <p:nvPr/>
        </p:nvSpPr>
        <p:spPr bwMode="auto">
          <a:xfrm>
            <a:off x="432435" y="339090"/>
            <a:ext cx="942975" cy="439420"/>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7" name="文本框 6"/>
          <p:cNvSpPr txBox="1"/>
          <p:nvPr/>
        </p:nvSpPr>
        <p:spPr>
          <a:xfrm>
            <a:off x="1375410" y="297815"/>
            <a:ext cx="2886075" cy="521970"/>
          </a:xfrm>
          <a:prstGeom prst="rect">
            <a:avLst/>
          </a:prstGeom>
          <a:noFill/>
        </p:spPr>
        <p:txBody>
          <a:bodyPr wrap="square" rtlCol="0">
            <a:spAutoFit/>
            <a:scene3d>
              <a:camera prst="orthographicFront"/>
              <a:lightRig rig="threePt" dir="t"/>
            </a:scene3d>
          </a:bodyPr>
          <a:lstStyle/>
          <a:p>
            <a:r>
              <a:rPr lang="en-US"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4  </a:t>
            </a:r>
            <a:r>
              <a:rPr lang="zh-CN"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招牌照明要求</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8897" y="1915647"/>
            <a:ext cx="2628900" cy="2660804"/>
          </a:xfrm>
          <a:prstGeom prst="rect">
            <a:avLst/>
          </a:prstGeom>
        </p:spPr>
      </p:pic>
      <p:pic>
        <p:nvPicPr>
          <p:cNvPr id="3" name="Picture 2"/>
          <p:cNvPicPr>
            <a:picLocks noChangeAspect="1"/>
          </p:cNvPicPr>
          <p:nvPr/>
        </p:nvPicPr>
        <p:blipFill>
          <a:blip r:embed="rId3"/>
          <a:stretch>
            <a:fillRect/>
          </a:stretch>
        </p:blipFill>
        <p:spPr>
          <a:xfrm>
            <a:off x="4043045" y="3669030"/>
            <a:ext cx="6237605" cy="418465"/>
          </a:xfrm>
          <a:prstGeom prst="rect">
            <a:avLst/>
          </a:prstGeom>
        </p:spPr>
      </p:pic>
      <p:pic>
        <p:nvPicPr>
          <p:cNvPr id="4" name="Picture 3"/>
          <p:cNvPicPr>
            <a:picLocks noChangeAspect="1"/>
          </p:cNvPicPr>
          <p:nvPr/>
        </p:nvPicPr>
        <p:blipFill>
          <a:blip r:embed="rId4"/>
          <a:stretch>
            <a:fillRect/>
          </a:stretch>
        </p:blipFill>
        <p:spPr>
          <a:xfrm>
            <a:off x="10250024" y="3625307"/>
            <a:ext cx="850900" cy="505222"/>
          </a:xfrm>
          <a:prstGeom prst="rect">
            <a:avLst/>
          </a:prstGeom>
        </p:spPr>
      </p:pic>
      <p:sp>
        <p:nvSpPr>
          <p:cNvPr id="5" name="TextBox 4"/>
          <p:cNvSpPr txBox="1"/>
          <p:nvPr/>
        </p:nvSpPr>
        <p:spPr>
          <a:xfrm>
            <a:off x="5803900" y="2477135"/>
            <a:ext cx="4620260" cy="1584325"/>
          </a:xfrm>
          <a:prstGeom prst="rect">
            <a:avLst/>
          </a:prstGeom>
        </p:spPr>
        <p:txBody>
          <a:bodyPr wrap="square" lIns="0" tIns="0" rIns="63500" rtlCol="0" anchor="t">
            <a:spAutoFit/>
          </a:bodyPr>
          <a:lstStyle/>
          <a:p>
            <a:pPr algn="ctr" latinLnBrk="1"/>
            <a:r>
              <a:rPr lang="zh-CN" altLang="en-US" sz="5000" i="1">
                <a:solidFill>
                  <a:srgbClr val="000000"/>
                </a:solidFill>
                <a:latin typeface="微软雅黑" panose="020B0503020204020204" charset="-122"/>
                <a:ea typeface="微软雅黑" panose="020B0503020204020204" charset="-122"/>
              </a:rPr>
              <a:t>招牌设置安全及维护管理要求</a:t>
            </a:r>
          </a:p>
        </p:txBody>
      </p:sp>
      <p:sp>
        <p:nvSpPr>
          <p:cNvPr id="6" name="Freeform 5"/>
          <p:cNvSpPr/>
          <p:nvPr/>
        </p:nvSpPr>
        <p:spPr>
          <a:xfrm>
            <a:off x="4843308" y="2979597"/>
            <a:ext cx="831373" cy="831373"/>
          </a:xfrm>
          <a:custGeom>
            <a:avLst/>
            <a:gdLst/>
            <a:ahLst/>
            <a:cxnLst/>
            <a:rect l="l" t="t" r="r" b="b"/>
            <a:pathLst>
              <a:path w="831373" h="831373">
                <a:moveTo>
                  <a:pt x="831373" y="415687"/>
                </a:moveTo>
                <a:cubicBezTo>
                  <a:pt x="831373" y="645266"/>
                  <a:pt x="645266" y="831373"/>
                  <a:pt x="415687" y="831373"/>
                </a:cubicBezTo>
                <a:cubicBezTo>
                  <a:pt x="186107" y="831373"/>
                  <a:pt x="0" y="645266"/>
                  <a:pt x="0" y="415687"/>
                </a:cubicBezTo>
                <a:cubicBezTo>
                  <a:pt x="0" y="186107"/>
                  <a:pt x="186107" y="0"/>
                  <a:pt x="415687" y="0"/>
                </a:cubicBezTo>
                <a:cubicBezTo>
                  <a:pt x="645266" y="0"/>
                  <a:pt x="831373" y="186107"/>
                  <a:pt x="831373" y="415687"/>
                </a:cubicBezTo>
                <a:close/>
              </a:path>
            </a:pathLst>
          </a:custGeom>
          <a:solidFill>
            <a:srgbClr val="404040"/>
          </a:solidFill>
        </p:spPr>
      </p:sp>
      <p:sp>
        <p:nvSpPr>
          <p:cNvPr id="7" name="TextBox 6"/>
          <p:cNvSpPr txBox="1"/>
          <p:nvPr/>
        </p:nvSpPr>
        <p:spPr>
          <a:xfrm>
            <a:off x="4929595" y="2925423"/>
            <a:ext cx="731121" cy="814705"/>
          </a:xfrm>
          <a:prstGeom prst="rect">
            <a:avLst/>
          </a:prstGeom>
        </p:spPr>
        <p:txBody>
          <a:bodyPr lIns="0" tIns="0" rIns="63500" rtlCol="0" anchor="t">
            <a:spAutoFit/>
          </a:bodyPr>
          <a:lstStyle/>
          <a:p>
            <a:pPr algn="l" latinLnBrk="1"/>
            <a:r>
              <a:rPr lang="en-US" sz="5000" b="1" i="1">
                <a:solidFill>
                  <a:srgbClr val="FFFFFF"/>
                </a:solidFill>
                <a:latin typeface="微软雅黑" panose="020B0503020204020204" charset="-122"/>
                <a:ea typeface="微软雅黑" panose="020B0503020204020204" charset="-122"/>
              </a:rPr>
              <a:t>5.</a:t>
            </a:r>
            <a:endParaRPr lang="en-US" sz="1100"/>
          </a:p>
        </p:txBody>
      </p:sp>
      <p:sp>
        <p:nvSpPr>
          <p:cNvPr id="8" name="TextBox 7"/>
          <p:cNvSpPr txBox="1"/>
          <p:nvPr/>
        </p:nvSpPr>
        <p:spPr>
          <a:xfrm>
            <a:off x="1475422" y="2222008"/>
            <a:ext cx="2193364" cy="584200"/>
          </a:xfrm>
          <a:prstGeom prst="rect">
            <a:avLst/>
          </a:prstGeom>
        </p:spPr>
        <p:txBody>
          <a:bodyPr lIns="0" tIns="0" rIns="63500" rtlCol="0" anchor="t">
            <a:spAutoFit/>
          </a:bodyPr>
          <a:lstStyle/>
          <a:p>
            <a:pPr algn="ctr" latinLnBrk="1"/>
            <a:r>
              <a:rPr lang="en-US" sz="3500" b="1">
                <a:solidFill>
                  <a:srgbClr val="000000"/>
                </a:solidFill>
                <a:latin typeface="微软雅黑" panose="020B0503020204020204" charset="-122"/>
                <a:ea typeface="微软雅黑" panose="020B0503020204020204" charset="-122"/>
              </a:rPr>
              <a:t>PART 05</a:t>
            </a:r>
            <a:endParaRPr lang="en-US" sz="1100"/>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27660" y="1525905"/>
            <a:ext cx="11426825" cy="4431030"/>
          </a:xfrm>
          <a:prstGeom prst="rect">
            <a:avLst/>
          </a:prstGeom>
          <a:noFill/>
        </p:spPr>
        <p:txBody>
          <a:bodyPr wrap="square" rtlCol="0">
            <a:spAutoFit/>
          </a:bodyPr>
          <a:lstStyle/>
          <a:p>
            <a:pPr indent="0">
              <a:spcBef>
                <a:spcPts val="1200"/>
              </a:spcBef>
              <a:spcAft>
                <a:spcPts val="600"/>
              </a:spcAft>
              <a:extLst>
                <a:ext uri="{35155182-B16C-46BC-9424-99874614C6A1}">
                  <wpsdc:indentchars xmlns:wpsdc="http://www.wps.cn/officeDocument/2017/drawingmlCustomData" xmlns="" val="0" checksum="2798278923"/>
                </a:ext>
              </a:extLst>
            </a:pPr>
            <a:r>
              <a:rPr lang="zh-CN" altLang="en-US" sz="2800">
                <a:latin typeface="微软雅黑" panose="020B0503020204020204" charset="-122"/>
                <a:ea typeface="微软雅黑" panose="020B0503020204020204" charset="-122"/>
                <a:sym typeface="+mn-ea"/>
              </a:rPr>
              <a:t>①   招牌的设置应符合消防及公共安全的要求，招牌应安装在主体结构上，不得直接安装在建筑构造的装饰面层上。</a:t>
            </a:r>
            <a:endParaRPr lang="zh-CN" altLang="en-US" sz="2800">
              <a:latin typeface="微软雅黑" panose="020B0503020204020204" charset="-122"/>
              <a:ea typeface="微软雅黑" panose="020B0503020204020204" charset="-122"/>
            </a:endParaRPr>
          </a:p>
          <a:p>
            <a:pPr indent="0">
              <a:spcBef>
                <a:spcPts val="1200"/>
              </a:spcBef>
              <a:spcAft>
                <a:spcPts val="600"/>
              </a:spcAft>
              <a:extLst>
                <a:ext uri="{35155182-B16C-46BC-9424-99874614C6A1}">
                  <wpsdc:indentchars xmlns:wpsdc="http://www.wps.cn/officeDocument/2017/drawingmlCustomData" xmlns="" val="0" checksum="2798278923"/>
                </a:ext>
              </a:extLst>
            </a:pPr>
            <a:r>
              <a:rPr lang="zh-CN" altLang="en-US" sz="2800">
                <a:latin typeface="微软雅黑" panose="020B0503020204020204" charset="-122"/>
                <a:ea typeface="微软雅黑" panose="020B0503020204020204" charset="-122"/>
                <a:sym typeface="+mn-ea"/>
              </a:rPr>
              <a:t>②   招牌的设置必须采取有效措施保证其结构安全、可靠，并定期进行安全检查及维护、保养。发现出现画面污损、字迹残缺、灯光显示不完整等影响市容市貌情形的，应当及时清理、维修或者更换。</a:t>
            </a:r>
            <a:endParaRPr lang="zh-CN" altLang="en-US" sz="2800">
              <a:latin typeface="微软雅黑" panose="020B0503020204020204" charset="-122"/>
              <a:ea typeface="微软雅黑" panose="020B0503020204020204" charset="-122"/>
            </a:endParaRPr>
          </a:p>
          <a:p>
            <a:pPr indent="0">
              <a:spcBef>
                <a:spcPts val="1200"/>
              </a:spcBef>
              <a:spcAft>
                <a:spcPts val="600"/>
              </a:spcAft>
              <a:extLst>
                <a:ext uri="{35155182-B16C-46BC-9424-99874614C6A1}">
                  <wpsdc:indentchars xmlns:wpsdc="http://www.wps.cn/officeDocument/2017/drawingmlCustomData" xmlns="" val="0" checksum="2798278923"/>
                </a:ext>
              </a:extLst>
            </a:pPr>
            <a:r>
              <a:rPr lang="zh-CN" altLang="en-US" sz="2800">
                <a:latin typeface="微软雅黑" panose="020B0503020204020204" charset="-122"/>
                <a:ea typeface="微软雅黑" panose="020B0503020204020204" charset="-122"/>
              </a:rPr>
              <a:t>③   招牌设置人或管理人每年进行一次以上招牌防腐保养。发现有锈蚀、油漆脱落、龟裂、风化等现象，应及时进行清理、除锈、修复和重新涂装。当涂层表面光泽失去达80%、表面粗糙、风化龟裂达25%和漆膜起壳时，应及时进行维护。</a:t>
            </a:r>
          </a:p>
        </p:txBody>
      </p:sp>
      <p:sp>
        <p:nvSpPr>
          <p:cNvPr id="6" name="Freeform 5"/>
          <p:cNvSpPr>
            <a:spLocks noEditPoints="1"/>
          </p:cNvSpPr>
          <p:nvPr/>
        </p:nvSpPr>
        <p:spPr bwMode="auto">
          <a:xfrm>
            <a:off x="432435" y="339090"/>
            <a:ext cx="942975" cy="439420"/>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7" name="文本框 6"/>
          <p:cNvSpPr txBox="1"/>
          <p:nvPr/>
        </p:nvSpPr>
        <p:spPr>
          <a:xfrm>
            <a:off x="1375410" y="297815"/>
            <a:ext cx="5257800" cy="521970"/>
          </a:xfrm>
          <a:prstGeom prst="rect">
            <a:avLst/>
          </a:prstGeom>
          <a:noFill/>
        </p:spPr>
        <p:txBody>
          <a:bodyPr wrap="square" rtlCol="0">
            <a:spAutoFit/>
            <a:scene3d>
              <a:camera prst="orthographicFront"/>
              <a:lightRig rig="threePt" dir="t"/>
            </a:scene3d>
          </a:bodyPr>
          <a:lstStyle/>
          <a:p>
            <a:r>
              <a:rPr lang="en-US"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5  </a:t>
            </a:r>
            <a:r>
              <a:rPr lang="zh-CN" altLang="en-US" sz="2800" i="1">
                <a:solidFill>
                  <a:srgbClr val="000000"/>
                </a:solidFill>
                <a:latin typeface="微软雅黑" panose="020B0503020204020204" charset="-122"/>
                <a:ea typeface="微软雅黑" panose="020B0503020204020204" charset="-122"/>
                <a:sym typeface="+mn-ea"/>
              </a:rPr>
              <a:t>招牌设置安全及维护管理要求</a:t>
            </a:r>
            <a:endParaRPr lang="zh-CN"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60680" y="1128395"/>
            <a:ext cx="11426825" cy="4892675"/>
          </a:xfrm>
          <a:prstGeom prst="rect">
            <a:avLst/>
          </a:prstGeom>
          <a:noFill/>
        </p:spPr>
        <p:txBody>
          <a:bodyPr wrap="square" rtlCol="0">
            <a:spAutoFit/>
          </a:bodyPr>
          <a:lstStyle/>
          <a:p>
            <a:pPr indent="0">
              <a:spcBef>
                <a:spcPts val="1200"/>
              </a:spcBef>
              <a:spcAft>
                <a:spcPts val="1200"/>
              </a:spcAft>
              <a:extLst>
                <a:ext uri="{35155182-B16C-46BC-9424-99874614C6A1}">
                  <wpsdc:indentchars xmlns:wpsdc="http://www.wps.cn/officeDocument/2017/drawingmlCustomData" xmlns="" val="0" checksum="2798278923"/>
                </a:ext>
              </a:extLst>
            </a:pPr>
            <a:r>
              <a:rPr lang="zh-CN" altLang="en-US" sz="2800">
                <a:latin typeface="微软雅黑" panose="020B0503020204020204" charset="-122"/>
                <a:ea typeface="微软雅黑" panose="020B0503020204020204" charset="-122"/>
                <a:sym typeface="+mn-ea"/>
              </a:rPr>
              <a:t>④   招牌的照明、供电、电器控制、防雷装置等设施设备应每月维护一次，一旦出现电线绝缘材料损坏、导线外露时要及时包扎好，确保不发生漏电及其它安全问题。</a:t>
            </a:r>
            <a:endParaRPr lang="zh-CN" altLang="en-US" sz="2800">
              <a:latin typeface="微软雅黑" panose="020B0503020204020204" charset="-122"/>
              <a:ea typeface="微软雅黑" panose="020B0503020204020204" charset="-122"/>
            </a:endParaRPr>
          </a:p>
          <a:p>
            <a:pPr indent="0">
              <a:spcBef>
                <a:spcPts val="1200"/>
              </a:spcBef>
              <a:spcAft>
                <a:spcPts val="1200"/>
              </a:spcAft>
              <a:extLst>
                <a:ext uri="{35155182-B16C-46BC-9424-99874614C6A1}">
                  <wpsdc:indentchars xmlns:wpsdc="http://www.wps.cn/officeDocument/2017/drawingmlCustomData" xmlns="" val="0" checksum="2798278923"/>
                </a:ext>
              </a:extLst>
            </a:pPr>
            <a:r>
              <a:rPr lang="zh-CN" altLang="en-US" sz="2800">
                <a:latin typeface="微软雅黑" panose="020B0503020204020204" charset="-122"/>
                <a:ea typeface="微软雅黑" panose="020B0503020204020204" charset="-122"/>
              </a:rPr>
              <a:t>⑤   招牌结构材料应采用不锈材料制作，安装时对附着墙面、墙体有损坏的，要立即修复，并增加防水施工。</a:t>
            </a:r>
          </a:p>
          <a:p>
            <a:pPr indent="0">
              <a:spcBef>
                <a:spcPts val="1200"/>
              </a:spcBef>
              <a:spcAft>
                <a:spcPts val="1200"/>
              </a:spcAft>
              <a:extLst>
                <a:ext uri="{35155182-B16C-46BC-9424-99874614C6A1}">
                  <wpsdc:indentchars xmlns:wpsdc="http://www.wps.cn/officeDocument/2017/drawingmlCustomData" xmlns="" val="0" checksum="2798278923"/>
                </a:ext>
              </a:extLst>
            </a:pPr>
            <a:r>
              <a:rPr lang="zh-CN" altLang="en-US" sz="2800">
                <a:latin typeface="微软雅黑" panose="020B0503020204020204" charset="-122"/>
                <a:ea typeface="微软雅黑" panose="020B0503020204020204" charset="-122"/>
                <a:sym typeface="+mn-ea"/>
              </a:rPr>
              <a:t>⑥   对钢结构构件连接点(焊缝、螺栓、锚栓)应每年检查一次，发现节点松动或焊缝有裂痕，应及时加固、修复和重新焊接。</a:t>
            </a:r>
          </a:p>
          <a:p>
            <a:pPr indent="0">
              <a:spcBef>
                <a:spcPts val="1200"/>
              </a:spcBef>
              <a:spcAft>
                <a:spcPts val="1200"/>
              </a:spcAft>
              <a:extLst>
                <a:ext uri="{35155182-B16C-46BC-9424-99874614C6A1}">
                  <wpsdc:indentchars xmlns:wpsdc="http://www.wps.cn/officeDocument/2017/drawingmlCustomData" xmlns="" val="0" checksum="2798278923"/>
                </a:ext>
              </a:extLst>
            </a:pPr>
            <a:r>
              <a:rPr lang="zh-CN" altLang="en-US" sz="2800">
                <a:latin typeface="微软雅黑" panose="020B0503020204020204" charset="-122"/>
                <a:ea typeface="微软雅黑" panose="020B0503020204020204" charset="-122"/>
                <a:sym typeface="+mn-ea"/>
              </a:rPr>
              <a:t>⑦   在重大节庆日和重大活动，以及在台风、强降雨等特殊气候、季节前后，招牌设置人应对招牌及时进行维护保养或损坏修复。</a:t>
            </a:r>
            <a:endParaRPr lang="zh-CN" altLang="en-US" sz="2800">
              <a:latin typeface="微软雅黑" panose="020B0503020204020204" charset="-122"/>
              <a:ea typeface="微软雅黑" panose="020B0503020204020204" charset="-122"/>
            </a:endParaRPr>
          </a:p>
        </p:txBody>
      </p:sp>
      <p:sp>
        <p:nvSpPr>
          <p:cNvPr id="6" name="Freeform 5"/>
          <p:cNvSpPr>
            <a:spLocks noEditPoints="1"/>
          </p:cNvSpPr>
          <p:nvPr/>
        </p:nvSpPr>
        <p:spPr bwMode="auto">
          <a:xfrm>
            <a:off x="432435" y="339090"/>
            <a:ext cx="942975" cy="439420"/>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7" name="文本框 6"/>
          <p:cNvSpPr txBox="1"/>
          <p:nvPr/>
        </p:nvSpPr>
        <p:spPr>
          <a:xfrm>
            <a:off x="1375410" y="297815"/>
            <a:ext cx="5257800" cy="521970"/>
          </a:xfrm>
          <a:prstGeom prst="rect">
            <a:avLst/>
          </a:prstGeom>
          <a:noFill/>
        </p:spPr>
        <p:txBody>
          <a:bodyPr wrap="square" rtlCol="0">
            <a:spAutoFit/>
            <a:scene3d>
              <a:camera prst="orthographicFront"/>
              <a:lightRig rig="threePt" dir="t"/>
            </a:scene3d>
          </a:bodyPr>
          <a:lstStyle/>
          <a:p>
            <a:r>
              <a:rPr lang="en-US"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5  </a:t>
            </a:r>
            <a:r>
              <a:rPr lang="zh-CN" altLang="en-US" sz="2800" i="1">
                <a:solidFill>
                  <a:srgbClr val="000000"/>
                </a:solidFill>
                <a:latin typeface="微软雅黑" panose="020B0503020204020204" charset="-122"/>
                <a:ea typeface="微软雅黑" panose="020B0503020204020204" charset="-122"/>
                <a:sym typeface="+mn-ea"/>
              </a:rPr>
              <a:t>招牌设置安全及维护管理要求</a:t>
            </a:r>
            <a:endParaRPr lang="zh-CN"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8897" y="1915647"/>
            <a:ext cx="2628900" cy="2660804"/>
          </a:xfrm>
          <a:prstGeom prst="rect">
            <a:avLst/>
          </a:prstGeom>
        </p:spPr>
      </p:pic>
      <p:pic>
        <p:nvPicPr>
          <p:cNvPr id="3" name="Picture 2"/>
          <p:cNvPicPr>
            <a:picLocks noChangeAspect="1"/>
          </p:cNvPicPr>
          <p:nvPr/>
        </p:nvPicPr>
        <p:blipFill>
          <a:blip r:embed="rId3"/>
          <a:stretch>
            <a:fillRect/>
          </a:stretch>
        </p:blipFill>
        <p:spPr>
          <a:xfrm>
            <a:off x="4330212" y="3668982"/>
            <a:ext cx="5130800" cy="418231"/>
          </a:xfrm>
          <a:prstGeom prst="rect">
            <a:avLst/>
          </a:prstGeom>
        </p:spPr>
      </p:pic>
      <p:pic>
        <p:nvPicPr>
          <p:cNvPr id="4" name="Picture 3"/>
          <p:cNvPicPr>
            <a:picLocks noChangeAspect="1"/>
          </p:cNvPicPr>
          <p:nvPr/>
        </p:nvPicPr>
        <p:blipFill>
          <a:blip r:embed="rId4"/>
          <a:stretch>
            <a:fillRect/>
          </a:stretch>
        </p:blipFill>
        <p:spPr>
          <a:xfrm>
            <a:off x="9451194" y="3624037"/>
            <a:ext cx="850900" cy="505222"/>
          </a:xfrm>
          <a:prstGeom prst="rect">
            <a:avLst/>
          </a:prstGeom>
        </p:spPr>
      </p:pic>
      <p:sp>
        <p:nvSpPr>
          <p:cNvPr id="5" name="TextBox 4"/>
          <p:cNvSpPr txBox="1"/>
          <p:nvPr/>
        </p:nvSpPr>
        <p:spPr>
          <a:xfrm>
            <a:off x="6492987" y="2977150"/>
            <a:ext cx="3338493" cy="814705"/>
          </a:xfrm>
          <a:prstGeom prst="rect">
            <a:avLst/>
          </a:prstGeom>
        </p:spPr>
        <p:txBody>
          <a:bodyPr lIns="0" tIns="0" rIns="63500" rtlCol="0" anchor="t">
            <a:spAutoFit/>
          </a:bodyPr>
          <a:lstStyle/>
          <a:p>
            <a:pPr algn="l" latinLnBrk="1"/>
            <a:r>
              <a:rPr lang="zh-CN" altLang="en-US" sz="5000" i="1">
                <a:solidFill>
                  <a:srgbClr val="000000"/>
                </a:solidFill>
                <a:latin typeface="微软雅黑" panose="020B0503020204020204" charset="-122"/>
                <a:ea typeface="微软雅黑" panose="020B0503020204020204" charset="-122"/>
              </a:rPr>
              <a:t>总    则</a:t>
            </a:r>
          </a:p>
        </p:txBody>
      </p:sp>
      <p:sp>
        <p:nvSpPr>
          <p:cNvPr id="6" name="Freeform 5"/>
          <p:cNvSpPr/>
          <p:nvPr/>
        </p:nvSpPr>
        <p:spPr>
          <a:xfrm>
            <a:off x="5130328" y="2979597"/>
            <a:ext cx="831373" cy="831373"/>
          </a:xfrm>
          <a:custGeom>
            <a:avLst/>
            <a:gdLst/>
            <a:ahLst/>
            <a:cxnLst/>
            <a:rect l="l" t="t" r="r" b="b"/>
            <a:pathLst>
              <a:path w="831373" h="831373">
                <a:moveTo>
                  <a:pt x="831373" y="415687"/>
                </a:moveTo>
                <a:cubicBezTo>
                  <a:pt x="831373" y="645266"/>
                  <a:pt x="645266" y="831373"/>
                  <a:pt x="415687" y="831373"/>
                </a:cubicBezTo>
                <a:cubicBezTo>
                  <a:pt x="186107" y="831373"/>
                  <a:pt x="0" y="645266"/>
                  <a:pt x="0" y="415687"/>
                </a:cubicBezTo>
                <a:cubicBezTo>
                  <a:pt x="0" y="186107"/>
                  <a:pt x="186107" y="0"/>
                  <a:pt x="415687" y="0"/>
                </a:cubicBezTo>
                <a:cubicBezTo>
                  <a:pt x="645266" y="0"/>
                  <a:pt x="831373" y="186107"/>
                  <a:pt x="831373" y="415687"/>
                </a:cubicBezTo>
                <a:close/>
              </a:path>
            </a:pathLst>
          </a:custGeom>
          <a:solidFill>
            <a:srgbClr val="404040"/>
          </a:solidFill>
        </p:spPr>
      </p:sp>
      <p:sp>
        <p:nvSpPr>
          <p:cNvPr id="7" name="TextBox 6"/>
          <p:cNvSpPr txBox="1"/>
          <p:nvPr/>
        </p:nvSpPr>
        <p:spPr>
          <a:xfrm>
            <a:off x="5216615" y="2925423"/>
            <a:ext cx="731121" cy="838200"/>
          </a:xfrm>
          <a:prstGeom prst="rect">
            <a:avLst/>
          </a:prstGeom>
        </p:spPr>
        <p:txBody>
          <a:bodyPr lIns="0" tIns="0" rIns="63500" rtlCol="0" anchor="t">
            <a:spAutoFit/>
          </a:bodyPr>
          <a:lstStyle/>
          <a:p>
            <a:pPr algn="l" latinLnBrk="1"/>
            <a:r>
              <a:rPr lang="en-US" sz="5000" b="1" i="1">
                <a:solidFill>
                  <a:srgbClr val="FFFFFF"/>
                </a:solidFill>
                <a:latin typeface="微软雅黑" panose="020B0503020204020204" charset="-122"/>
                <a:ea typeface="微软雅黑" panose="020B0503020204020204" charset="-122"/>
              </a:rPr>
              <a:t>1.</a:t>
            </a:r>
            <a:endParaRPr lang="en-US" sz="1100"/>
          </a:p>
        </p:txBody>
      </p:sp>
      <p:sp>
        <p:nvSpPr>
          <p:cNvPr id="8" name="TextBox 7"/>
          <p:cNvSpPr txBox="1"/>
          <p:nvPr/>
        </p:nvSpPr>
        <p:spPr>
          <a:xfrm>
            <a:off x="1475422" y="2222008"/>
            <a:ext cx="2193364" cy="596900"/>
          </a:xfrm>
          <a:prstGeom prst="rect">
            <a:avLst/>
          </a:prstGeom>
        </p:spPr>
        <p:txBody>
          <a:bodyPr lIns="0" tIns="0" rIns="63500" rtlCol="0" anchor="t">
            <a:spAutoFit/>
          </a:bodyPr>
          <a:lstStyle/>
          <a:p>
            <a:pPr algn="ctr" latinLnBrk="1"/>
            <a:r>
              <a:rPr lang="en-US" sz="3500" b="1">
                <a:solidFill>
                  <a:srgbClr val="000000"/>
                </a:solidFill>
                <a:latin typeface="微软雅黑" panose="020B0503020204020204" charset="-122"/>
                <a:ea typeface="微软雅黑" panose="020B0503020204020204" charset="-122"/>
              </a:rPr>
              <a:t>PART 01</a:t>
            </a:r>
            <a:endParaRPr lang="en-US" sz="1100"/>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60680" y="1487170"/>
            <a:ext cx="11426825" cy="4154170"/>
          </a:xfrm>
          <a:prstGeom prst="rect">
            <a:avLst/>
          </a:prstGeom>
          <a:noFill/>
        </p:spPr>
        <p:txBody>
          <a:bodyPr wrap="square" rtlCol="0">
            <a:spAutoFit/>
          </a:bodyPr>
          <a:lstStyle/>
          <a:p>
            <a:pPr indent="0">
              <a:spcBef>
                <a:spcPts val="1200"/>
              </a:spcBef>
              <a:spcAft>
                <a:spcPts val="1200"/>
              </a:spcAft>
              <a:extLst>
                <a:ext uri="{35155182-B16C-46BC-9424-99874614C6A1}">
                  <wpsdc:indentchars xmlns:wpsdc="http://www.wps.cn/officeDocument/2017/drawingmlCustomData" xmlns="" val="0" checksum="2798278923"/>
                </a:ext>
              </a:extLst>
            </a:pPr>
            <a:r>
              <a:rPr lang="zh-CN" altLang="en-US" sz="2800">
                <a:latin typeface="微软雅黑" panose="020B0503020204020204" charset="-122"/>
                <a:ea typeface="微软雅黑" panose="020B0503020204020204" charset="-122"/>
                <a:sym typeface="+mn-ea"/>
              </a:rPr>
              <a:t>⑧   招牌设置人应当确保招牌设置施工和使用期间的安全，防止事故发生。招牌设施坠落、倒塌、损坏，造成人身意外伤害或财产损失的，由招牌设置人或管理人依法承担法律责任。</a:t>
            </a:r>
          </a:p>
          <a:p>
            <a:pPr indent="0">
              <a:spcBef>
                <a:spcPts val="1200"/>
              </a:spcBef>
              <a:spcAft>
                <a:spcPts val="1200"/>
              </a:spcAft>
              <a:extLst>
                <a:ext uri="{35155182-B16C-46BC-9424-99874614C6A1}">
                  <wpsdc:indentchars xmlns:wpsdc="http://www.wps.cn/officeDocument/2017/drawingmlCustomData" xmlns="" val="0" checksum="2798278923"/>
                </a:ext>
              </a:extLst>
            </a:pPr>
            <a:r>
              <a:rPr lang="zh-CN" altLang="en-US" sz="2800">
                <a:latin typeface="微软雅黑" panose="020B0503020204020204" charset="-122"/>
                <a:ea typeface="微软雅黑" panose="020B0503020204020204" charset="-122"/>
                <a:sym typeface="+mn-ea"/>
              </a:rPr>
              <a:t>⑨   招牌的设置单位出现搬迁、退租、变更、停业等情况，应当及时自行拆除原设置的招牌。店铺业权人或管理人负责督促招牌设置人自行拆除，并承担后续管理责任。</a:t>
            </a:r>
            <a:endParaRPr lang="zh-CN" altLang="en-US" sz="2800">
              <a:latin typeface="微软雅黑" panose="020B0503020204020204" charset="-122"/>
              <a:ea typeface="微软雅黑" panose="020B0503020204020204" charset="-122"/>
            </a:endParaRPr>
          </a:p>
          <a:p>
            <a:pPr indent="0">
              <a:spcBef>
                <a:spcPts val="1200"/>
              </a:spcBef>
              <a:spcAft>
                <a:spcPts val="1200"/>
              </a:spcAft>
              <a:extLst>
                <a:ext uri="{35155182-B16C-46BC-9424-99874614C6A1}">
                  <wpsdc:indentchars xmlns:wpsdc="http://www.wps.cn/officeDocument/2017/drawingmlCustomData" xmlns="" val="0" checksum="2798278923"/>
                </a:ext>
              </a:extLst>
            </a:pPr>
            <a:r>
              <a:rPr lang="zh-CN" altLang="en-US" sz="2800">
                <a:latin typeface="微软雅黑" panose="020B0503020204020204" charset="-122"/>
                <a:ea typeface="微软雅黑" panose="020B0503020204020204" charset="-122"/>
              </a:rPr>
              <a:t>⑩   招牌的设置除应符合本规范的规定外，尚应符合国家现行有关行业规范和技术标准的规定。</a:t>
            </a:r>
          </a:p>
        </p:txBody>
      </p:sp>
      <p:sp>
        <p:nvSpPr>
          <p:cNvPr id="6" name="Freeform 5"/>
          <p:cNvSpPr>
            <a:spLocks noEditPoints="1"/>
          </p:cNvSpPr>
          <p:nvPr/>
        </p:nvSpPr>
        <p:spPr bwMode="auto">
          <a:xfrm>
            <a:off x="432435" y="339090"/>
            <a:ext cx="942975" cy="439420"/>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7" name="文本框 6"/>
          <p:cNvSpPr txBox="1"/>
          <p:nvPr/>
        </p:nvSpPr>
        <p:spPr>
          <a:xfrm>
            <a:off x="1375410" y="297815"/>
            <a:ext cx="5257800" cy="521970"/>
          </a:xfrm>
          <a:prstGeom prst="rect">
            <a:avLst/>
          </a:prstGeom>
          <a:noFill/>
        </p:spPr>
        <p:txBody>
          <a:bodyPr wrap="square" rtlCol="0">
            <a:spAutoFit/>
            <a:scene3d>
              <a:camera prst="orthographicFront"/>
              <a:lightRig rig="threePt" dir="t"/>
            </a:scene3d>
          </a:bodyPr>
          <a:lstStyle/>
          <a:p>
            <a:r>
              <a:rPr lang="en-US"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5  </a:t>
            </a:r>
            <a:r>
              <a:rPr lang="zh-CN" altLang="en-US" sz="2800" i="1">
                <a:solidFill>
                  <a:srgbClr val="000000"/>
                </a:solidFill>
                <a:latin typeface="微软雅黑" panose="020B0503020204020204" charset="-122"/>
                <a:ea typeface="微软雅黑" panose="020B0503020204020204" charset="-122"/>
                <a:sym typeface="+mn-ea"/>
              </a:rPr>
              <a:t>招牌设置安全及维护管理要求</a:t>
            </a:r>
            <a:endParaRPr lang="zh-CN"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8897" y="1915647"/>
            <a:ext cx="2628900" cy="2660804"/>
          </a:xfrm>
          <a:prstGeom prst="rect">
            <a:avLst/>
          </a:prstGeom>
        </p:spPr>
      </p:pic>
      <p:pic>
        <p:nvPicPr>
          <p:cNvPr id="3" name="Picture 2"/>
          <p:cNvPicPr>
            <a:picLocks noChangeAspect="1"/>
          </p:cNvPicPr>
          <p:nvPr/>
        </p:nvPicPr>
        <p:blipFill>
          <a:blip r:embed="rId3"/>
          <a:stretch>
            <a:fillRect/>
          </a:stretch>
        </p:blipFill>
        <p:spPr>
          <a:xfrm>
            <a:off x="4043045" y="3669030"/>
            <a:ext cx="6237605" cy="418465"/>
          </a:xfrm>
          <a:prstGeom prst="rect">
            <a:avLst/>
          </a:prstGeom>
        </p:spPr>
      </p:pic>
      <p:pic>
        <p:nvPicPr>
          <p:cNvPr id="4" name="Picture 3"/>
          <p:cNvPicPr>
            <a:picLocks noChangeAspect="1"/>
          </p:cNvPicPr>
          <p:nvPr/>
        </p:nvPicPr>
        <p:blipFill>
          <a:blip r:embed="rId4"/>
          <a:stretch>
            <a:fillRect/>
          </a:stretch>
        </p:blipFill>
        <p:spPr>
          <a:xfrm>
            <a:off x="10250024" y="3625307"/>
            <a:ext cx="850900" cy="505222"/>
          </a:xfrm>
          <a:prstGeom prst="rect">
            <a:avLst/>
          </a:prstGeom>
        </p:spPr>
      </p:pic>
      <p:sp>
        <p:nvSpPr>
          <p:cNvPr id="5" name="TextBox 4"/>
          <p:cNvSpPr txBox="1"/>
          <p:nvPr/>
        </p:nvSpPr>
        <p:spPr>
          <a:xfrm>
            <a:off x="5732145" y="2979420"/>
            <a:ext cx="4620260" cy="814705"/>
          </a:xfrm>
          <a:prstGeom prst="rect">
            <a:avLst/>
          </a:prstGeom>
        </p:spPr>
        <p:txBody>
          <a:bodyPr wrap="square" lIns="0" tIns="0" rIns="63500" rtlCol="0" anchor="t">
            <a:spAutoFit/>
          </a:bodyPr>
          <a:lstStyle/>
          <a:p>
            <a:pPr algn="ctr" latinLnBrk="1"/>
            <a:r>
              <a:rPr lang="zh-CN" altLang="en-US" sz="5000" i="1">
                <a:solidFill>
                  <a:srgbClr val="000000"/>
                </a:solidFill>
                <a:latin typeface="微软雅黑" panose="020B0503020204020204" charset="-122"/>
                <a:ea typeface="微软雅黑" panose="020B0503020204020204" charset="-122"/>
              </a:rPr>
              <a:t>相关术语与定义</a:t>
            </a:r>
          </a:p>
        </p:txBody>
      </p:sp>
      <p:sp>
        <p:nvSpPr>
          <p:cNvPr id="6" name="Freeform 5"/>
          <p:cNvSpPr/>
          <p:nvPr/>
        </p:nvSpPr>
        <p:spPr>
          <a:xfrm>
            <a:off x="4843308" y="2979597"/>
            <a:ext cx="831373" cy="831373"/>
          </a:xfrm>
          <a:custGeom>
            <a:avLst/>
            <a:gdLst/>
            <a:ahLst/>
            <a:cxnLst/>
            <a:rect l="l" t="t" r="r" b="b"/>
            <a:pathLst>
              <a:path w="831373" h="831373">
                <a:moveTo>
                  <a:pt x="831373" y="415687"/>
                </a:moveTo>
                <a:cubicBezTo>
                  <a:pt x="831373" y="645266"/>
                  <a:pt x="645266" y="831373"/>
                  <a:pt x="415687" y="831373"/>
                </a:cubicBezTo>
                <a:cubicBezTo>
                  <a:pt x="186107" y="831373"/>
                  <a:pt x="0" y="645266"/>
                  <a:pt x="0" y="415687"/>
                </a:cubicBezTo>
                <a:cubicBezTo>
                  <a:pt x="0" y="186107"/>
                  <a:pt x="186107" y="0"/>
                  <a:pt x="415687" y="0"/>
                </a:cubicBezTo>
                <a:cubicBezTo>
                  <a:pt x="645266" y="0"/>
                  <a:pt x="831373" y="186107"/>
                  <a:pt x="831373" y="415687"/>
                </a:cubicBezTo>
                <a:close/>
              </a:path>
            </a:pathLst>
          </a:custGeom>
          <a:solidFill>
            <a:srgbClr val="404040"/>
          </a:solidFill>
        </p:spPr>
      </p:sp>
      <p:sp>
        <p:nvSpPr>
          <p:cNvPr id="7" name="TextBox 6"/>
          <p:cNvSpPr txBox="1"/>
          <p:nvPr/>
        </p:nvSpPr>
        <p:spPr>
          <a:xfrm>
            <a:off x="4929595" y="2925423"/>
            <a:ext cx="731121" cy="814705"/>
          </a:xfrm>
          <a:prstGeom prst="rect">
            <a:avLst/>
          </a:prstGeom>
        </p:spPr>
        <p:txBody>
          <a:bodyPr lIns="0" tIns="0" rIns="63500" rtlCol="0" anchor="t">
            <a:spAutoFit/>
          </a:bodyPr>
          <a:lstStyle/>
          <a:p>
            <a:pPr algn="l" latinLnBrk="1"/>
            <a:r>
              <a:rPr lang="en-US" sz="5000" b="1" i="1">
                <a:solidFill>
                  <a:srgbClr val="FFFFFF"/>
                </a:solidFill>
                <a:latin typeface="微软雅黑" panose="020B0503020204020204" charset="-122"/>
                <a:ea typeface="微软雅黑" panose="020B0503020204020204" charset="-122"/>
              </a:rPr>
              <a:t>6.</a:t>
            </a:r>
            <a:endParaRPr lang="en-US" sz="1100"/>
          </a:p>
        </p:txBody>
      </p:sp>
      <p:sp>
        <p:nvSpPr>
          <p:cNvPr id="8" name="TextBox 7"/>
          <p:cNvSpPr txBox="1"/>
          <p:nvPr/>
        </p:nvSpPr>
        <p:spPr>
          <a:xfrm>
            <a:off x="1475422" y="2222008"/>
            <a:ext cx="2193364" cy="584200"/>
          </a:xfrm>
          <a:prstGeom prst="rect">
            <a:avLst/>
          </a:prstGeom>
        </p:spPr>
        <p:txBody>
          <a:bodyPr lIns="0" tIns="0" rIns="63500" rtlCol="0" anchor="t">
            <a:spAutoFit/>
          </a:bodyPr>
          <a:lstStyle/>
          <a:p>
            <a:pPr algn="ctr" latinLnBrk="1"/>
            <a:r>
              <a:rPr lang="en-US" sz="3500" b="1">
                <a:solidFill>
                  <a:srgbClr val="000000"/>
                </a:solidFill>
                <a:latin typeface="微软雅黑" panose="020B0503020204020204" charset="-122"/>
                <a:ea typeface="微软雅黑" panose="020B0503020204020204" charset="-122"/>
              </a:rPr>
              <a:t>PART 06</a:t>
            </a:r>
            <a:endParaRPr lang="en-US" sz="1100"/>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13055" y="1271905"/>
            <a:ext cx="11565255" cy="4823460"/>
          </a:xfrm>
          <a:prstGeom prst="rect">
            <a:avLst/>
          </a:prstGeom>
          <a:noFill/>
        </p:spPr>
        <p:txBody>
          <a:bodyPr wrap="square" rtlCol="0">
            <a:spAutoFit/>
          </a:bodyPr>
          <a:lstStyle/>
          <a:p>
            <a:pPr indent="711200">
              <a:lnSpc>
                <a:spcPts val="3300"/>
              </a:lnSpc>
              <a:spcBef>
                <a:spcPts val="600"/>
              </a:spcBef>
              <a:spcAft>
                <a:spcPts val="600"/>
              </a:spcAft>
              <a:extLst>
                <a:ext uri="{35155182-B16C-46BC-9424-99874614C6A1}">
                  <wpsdc:indentchars xmlns:wpsdc="http://www.wps.cn/officeDocument/2017/drawingmlCustomData" xmlns="" val="200" checksum="3773799597"/>
                </a:ext>
              </a:extLst>
            </a:pPr>
            <a:r>
              <a:rPr lang="zh-CN" altLang="en-US" sz="2800" b="1">
                <a:latin typeface="微软雅黑" panose="020B0503020204020204" charset="-122"/>
                <a:ea typeface="微软雅黑" panose="020B0503020204020204" charset="-122"/>
              </a:rPr>
              <a:t>建筑立面：</a:t>
            </a:r>
            <a:r>
              <a:rPr lang="zh-CN" altLang="en-US" sz="2800">
                <a:latin typeface="微软雅黑" panose="020B0503020204020204" charset="-122"/>
                <a:ea typeface="微软雅黑" panose="020B0503020204020204" charset="-122"/>
              </a:rPr>
              <a:t>是指建筑和建筑外部空间直接接触的立面，以及其展现出来的形象和构成的方式。</a:t>
            </a:r>
          </a:p>
          <a:p>
            <a:pPr indent="711200">
              <a:lnSpc>
                <a:spcPts val="3300"/>
              </a:lnSpc>
              <a:spcBef>
                <a:spcPts val="600"/>
              </a:spcBef>
              <a:spcAft>
                <a:spcPts val="600"/>
              </a:spcAft>
              <a:extLst>
                <a:ext uri="{35155182-B16C-46BC-9424-99874614C6A1}">
                  <wpsdc:indentchars xmlns:wpsdc="http://www.wps.cn/officeDocument/2017/drawingmlCustomData" xmlns="" val="200" checksum="3773799597"/>
                </a:ext>
              </a:extLst>
            </a:pPr>
            <a:r>
              <a:rPr lang="zh-CN" altLang="en-US" sz="2800" b="1">
                <a:latin typeface="微软雅黑" panose="020B0503020204020204" charset="-122"/>
                <a:ea typeface="微软雅黑" panose="020B0503020204020204" charset="-122"/>
              </a:rPr>
              <a:t>玻璃幕墙：</a:t>
            </a:r>
            <a:r>
              <a:rPr lang="zh-CN" altLang="en-US" sz="2800">
                <a:latin typeface="微软雅黑" panose="020B0503020204020204" charset="-122"/>
                <a:ea typeface="微软雅黑" panose="020B0503020204020204" charset="-122"/>
              </a:rPr>
              <a:t>是指由金属构件与玻璃组成的建筑外围护结构。</a:t>
            </a:r>
          </a:p>
          <a:p>
            <a:pPr indent="711200">
              <a:lnSpc>
                <a:spcPts val="3300"/>
              </a:lnSpc>
              <a:spcBef>
                <a:spcPts val="600"/>
              </a:spcBef>
              <a:spcAft>
                <a:spcPts val="600"/>
              </a:spcAft>
              <a:extLst>
                <a:ext uri="{35155182-B16C-46BC-9424-99874614C6A1}">
                  <wpsdc:indentchars xmlns:wpsdc="http://www.wps.cn/officeDocument/2017/drawingmlCustomData" xmlns="" val="200" checksum="3773799597"/>
                </a:ext>
              </a:extLst>
            </a:pPr>
            <a:r>
              <a:rPr lang="zh-CN" altLang="en-US" sz="2800" b="1">
                <a:latin typeface="微软雅黑" panose="020B0503020204020204" charset="-122"/>
                <a:ea typeface="微软雅黑" panose="020B0503020204020204" charset="-122"/>
              </a:rPr>
              <a:t>裙楼：</a:t>
            </a:r>
            <a:r>
              <a:rPr lang="zh-CN" altLang="en-US" sz="2800">
                <a:latin typeface="微软雅黑" panose="020B0503020204020204" charset="-122"/>
                <a:ea typeface="微软雅黑" panose="020B0503020204020204" charset="-122"/>
              </a:rPr>
              <a:t>是指与高层建筑主体紧密连接、组成一个整体的底层基座部分</a:t>
            </a:r>
            <a:r>
              <a:rPr lang="en-US" altLang="zh-CN" sz="2800">
                <a:latin typeface="微软雅黑" panose="020B0503020204020204" charset="-122"/>
                <a:ea typeface="微软雅黑" panose="020B0503020204020204" charset="-122"/>
              </a:rPr>
              <a:t>.</a:t>
            </a:r>
            <a:endParaRPr lang="zh-CN" altLang="en-US" sz="2800">
              <a:latin typeface="微软雅黑" panose="020B0503020204020204" charset="-122"/>
              <a:ea typeface="微软雅黑" panose="020B0503020204020204" charset="-122"/>
            </a:endParaRPr>
          </a:p>
          <a:p>
            <a:pPr indent="711200">
              <a:lnSpc>
                <a:spcPts val="3300"/>
              </a:lnSpc>
              <a:spcBef>
                <a:spcPts val="600"/>
              </a:spcBef>
              <a:spcAft>
                <a:spcPts val="600"/>
              </a:spcAft>
              <a:extLst>
                <a:ext uri="{35155182-B16C-46BC-9424-99874614C6A1}">
                  <wpsdc:indentchars xmlns:wpsdc="http://www.wps.cn/officeDocument/2017/drawingmlCustomData" xmlns="" val="200" checksum="3773799597"/>
                </a:ext>
              </a:extLst>
            </a:pPr>
            <a:r>
              <a:rPr lang="zh-CN" altLang="en-US" sz="2800" b="1">
                <a:latin typeface="微软雅黑" panose="020B0503020204020204" charset="-122"/>
                <a:ea typeface="微软雅黑" panose="020B0503020204020204" charset="-122"/>
              </a:rPr>
              <a:t>骑楼：</a:t>
            </a:r>
            <a:r>
              <a:rPr lang="zh-CN" altLang="en-US" sz="2800">
                <a:latin typeface="微软雅黑" panose="020B0503020204020204" charset="-122"/>
                <a:ea typeface="微软雅黑" panose="020B0503020204020204" charset="-122"/>
              </a:rPr>
              <a:t>建筑底层沿街面后退且留出公共人行空间的建筑物首层。</a:t>
            </a:r>
          </a:p>
          <a:p>
            <a:pPr indent="711200">
              <a:lnSpc>
                <a:spcPts val="3300"/>
              </a:lnSpc>
              <a:spcBef>
                <a:spcPts val="600"/>
              </a:spcBef>
              <a:spcAft>
                <a:spcPts val="600"/>
              </a:spcAft>
              <a:extLst>
                <a:ext uri="{35155182-B16C-46BC-9424-99874614C6A1}">
                  <wpsdc:indentchars xmlns:wpsdc="http://www.wps.cn/officeDocument/2017/drawingmlCustomData" xmlns="" val="200" checksum="3773799597"/>
                </a:ext>
              </a:extLst>
            </a:pPr>
            <a:r>
              <a:rPr lang="zh-CN" altLang="en-US" sz="2800" b="1">
                <a:latin typeface="微软雅黑" panose="020B0503020204020204" charset="-122"/>
                <a:ea typeface="微软雅黑" panose="020B0503020204020204" charset="-122"/>
              </a:rPr>
              <a:t>出入口：</a:t>
            </a:r>
            <a:r>
              <a:rPr lang="zh-CN" altLang="en-US" sz="2800">
                <a:latin typeface="微软雅黑" panose="020B0503020204020204" charset="-122"/>
                <a:ea typeface="微软雅黑" panose="020B0503020204020204" charset="-122"/>
              </a:rPr>
              <a:t>服务于普通公众的建筑出入口，不包括公众的紧急出入口及专用员工出入口等。</a:t>
            </a:r>
          </a:p>
          <a:p>
            <a:pPr indent="711200">
              <a:lnSpc>
                <a:spcPts val="3300"/>
              </a:lnSpc>
              <a:spcBef>
                <a:spcPts val="600"/>
              </a:spcBef>
              <a:spcAft>
                <a:spcPts val="600"/>
              </a:spcAft>
              <a:extLst>
                <a:ext uri="{35155182-B16C-46BC-9424-99874614C6A1}">
                  <wpsdc:indentchars xmlns:wpsdc="http://www.wps.cn/officeDocument/2017/drawingmlCustomData" xmlns="" val="200" checksum="3773799597"/>
                </a:ext>
              </a:extLst>
            </a:pPr>
            <a:r>
              <a:rPr lang="zh-CN" altLang="en-US" sz="2800" b="1">
                <a:latin typeface="微软雅黑" panose="020B0503020204020204" charset="-122"/>
                <a:ea typeface="微软雅黑" panose="020B0503020204020204" charset="-122"/>
              </a:rPr>
              <a:t>门楣：</a:t>
            </a:r>
            <a:r>
              <a:rPr lang="zh-CN" altLang="en-US" sz="2800">
                <a:latin typeface="微软雅黑" panose="020B0503020204020204" charset="-122"/>
                <a:ea typeface="微软雅黑" panose="020B0503020204020204" charset="-122"/>
              </a:rPr>
              <a:t>建筑开间入口处上方至二层窗户以下的地方。</a:t>
            </a:r>
          </a:p>
          <a:p>
            <a:pPr indent="711200">
              <a:lnSpc>
                <a:spcPts val="3300"/>
              </a:lnSpc>
              <a:spcBef>
                <a:spcPts val="600"/>
              </a:spcBef>
              <a:spcAft>
                <a:spcPts val="600"/>
              </a:spcAft>
              <a:extLst>
                <a:ext uri="{35155182-B16C-46BC-9424-99874614C6A1}">
                  <wpsdc:indentchars xmlns:wpsdc="http://www.wps.cn/officeDocument/2017/drawingmlCustomData" xmlns="" val="200" checksum="3773799597"/>
                </a:ext>
              </a:extLst>
            </a:pPr>
            <a:r>
              <a:rPr lang="zh-CN" altLang="en-US" sz="2800" b="1">
                <a:latin typeface="微软雅黑" panose="020B0503020204020204" charset="-122"/>
                <a:ea typeface="微软雅黑" panose="020B0503020204020204" charset="-122"/>
              </a:rPr>
              <a:t>建筑开间：</a:t>
            </a:r>
            <a:r>
              <a:rPr lang="zh-CN" altLang="en-US" sz="2800">
                <a:latin typeface="微软雅黑" panose="020B0503020204020204" charset="-122"/>
                <a:ea typeface="微软雅黑" panose="020B0503020204020204" charset="-122"/>
              </a:rPr>
              <a:t>是指建筑立面由竖向构成元素划分后形成的标准单元。</a:t>
            </a:r>
          </a:p>
        </p:txBody>
      </p:sp>
      <p:sp>
        <p:nvSpPr>
          <p:cNvPr id="6" name="Freeform 5"/>
          <p:cNvSpPr>
            <a:spLocks noEditPoints="1"/>
          </p:cNvSpPr>
          <p:nvPr/>
        </p:nvSpPr>
        <p:spPr bwMode="auto">
          <a:xfrm>
            <a:off x="432435" y="339090"/>
            <a:ext cx="942975" cy="439420"/>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7" name="文本框 6"/>
          <p:cNvSpPr txBox="1"/>
          <p:nvPr/>
        </p:nvSpPr>
        <p:spPr>
          <a:xfrm>
            <a:off x="1375410" y="297815"/>
            <a:ext cx="3201035" cy="521970"/>
          </a:xfrm>
          <a:prstGeom prst="rect">
            <a:avLst/>
          </a:prstGeom>
          <a:noFill/>
        </p:spPr>
        <p:txBody>
          <a:bodyPr wrap="square" rtlCol="0">
            <a:spAutoFit/>
            <a:scene3d>
              <a:camera prst="orthographicFront"/>
              <a:lightRig rig="threePt" dir="t"/>
            </a:scene3d>
          </a:bodyPr>
          <a:lstStyle/>
          <a:p>
            <a:r>
              <a:rPr lang="en-US"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6  </a:t>
            </a:r>
            <a:r>
              <a:rPr lang="zh-CN" altLang="en-US" sz="2800" i="1">
                <a:solidFill>
                  <a:srgbClr val="000000"/>
                </a:solidFill>
                <a:latin typeface="微软雅黑" panose="020B0503020204020204" charset="-122"/>
                <a:ea typeface="微软雅黑" panose="020B0503020204020204" charset="-122"/>
                <a:sym typeface="+mn-ea"/>
              </a:rPr>
              <a:t>相关术语与定义</a:t>
            </a:r>
            <a:endParaRPr lang="zh-CN"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13055" y="1056640"/>
            <a:ext cx="11565255" cy="5836285"/>
          </a:xfrm>
          <a:prstGeom prst="rect">
            <a:avLst/>
          </a:prstGeom>
          <a:noFill/>
        </p:spPr>
        <p:txBody>
          <a:bodyPr wrap="square" rtlCol="0">
            <a:spAutoFit/>
          </a:bodyPr>
          <a:lstStyle/>
          <a:p>
            <a:pPr indent="711200">
              <a:lnSpc>
                <a:spcPts val="4000"/>
              </a:lnSpc>
              <a:spcBef>
                <a:spcPts val="600"/>
              </a:spcBef>
              <a:spcAft>
                <a:spcPts val="600"/>
              </a:spcAft>
              <a:extLst>
                <a:ext uri="{35155182-B16C-46BC-9424-99874614C6A1}">
                  <wpsdc:indentchars xmlns:wpsdc="http://www.wps.cn/officeDocument/2017/drawingmlCustomData" xmlns="" val="200" checksum="3773799597"/>
                </a:ext>
              </a:extLst>
            </a:pPr>
            <a:r>
              <a:rPr lang="zh-CN" altLang="en-US" sz="2800" b="1">
                <a:latin typeface="微软雅黑" panose="020B0503020204020204" charset="-122"/>
                <a:ea typeface="微软雅黑" panose="020B0503020204020204" charset="-122"/>
                <a:sym typeface="+mn-ea"/>
              </a:rPr>
              <a:t>危险建筑物：</a:t>
            </a:r>
            <a:r>
              <a:rPr lang="zh-CN" altLang="en-US" sz="2800">
                <a:latin typeface="微软雅黑" panose="020B0503020204020204" charset="-122"/>
                <a:ea typeface="微软雅黑" panose="020B0503020204020204" charset="-122"/>
                <a:sym typeface="+mn-ea"/>
              </a:rPr>
              <a:t>是指建筑结构已严重损坏或承重构件已属危险构件，随时有可能丧失结构稳定和承载能力，不能保证居住或使用安全的建筑物。</a:t>
            </a:r>
            <a:endParaRPr lang="zh-CN" altLang="en-US" sz="2800">
              <a:latin typeface="微软雅黑" panose="020B0503020204020204" charset="-122"/>
              <a:ea typeface="微软雅黑" panose="020B0503020204020204" charset="-122"/>
            </a:endParaRPr>
          </a:p>
          <a:p>
            <a:pPr indent="711200">
              <a:lnSpc>
                <a:spcPts val="4000"/>
              </a:lnSpc>
              <a:spcBef>
                <a:spcPts val="600"/>
              </a:spcBef>
              <a:spcAft>
                <a:spcPts val="600"/>
              </a:spcAft>
              <a:extLst>
                <a:ext uri="{35155182-B16C-46BC-9424-99874614C6A1}">
                  <wpsdc:indentchars xmlns:wpsdc="http://www.wps.cn/officeDocument/2017/drawingmlCustomData" xmlns="" val="200" checksum="3773799597"/>
                </a:ext>
              </a:extLst>
            </a:pPr>
            <a:r>
              <a:rPr lang="zh-CN" altLang="en-US" sz="2800" b="1">
                <a:latin typeface="微软雅黑" panose="020B0503020204020204" charset="-122"/>
                <a:ea typeface="微软雅黑" panose="020B0503020204020204" charset="-122"/>
              </a:rPr>
              <a:t>建筑物顶部：</a:t>
            </a:r>
            <a:r>
              <a:rPr lang="zh-CN" altLang="en-US" sz="2800">
                <a:latin typeface="微软雅黑" panose="020B0503020204020204" charset="-122"/>
                <a:ea typeface="微软雅黑" panose="020B0503020204020204" charset="-122"/>
              </a:rPr>
              <a:t>是指建筑物顶层窗户上沿以上部分，包含屋顶水箱、屋顶其他构筑物等。对于带裙房的建筑物，裙房部分建筑顶层窗户上沿以上部分，含裙房屋顶水箱、其他构筑物等亦视作建筑物顶部。居住建筑：是指经规划行政主管部门审批作为居住功能使用的建筑物。</a:t>
            </a:r>
          </a:p>
          <a:p>
            <a:pPr indent="711200">
              <a:lnSpc>
                <a:spcPts val="4000"/>
              </a:lnSpc>
              <a:spcBef>
                <a:spcPts val="600"/>
              </a:spcBef>
              <a:spcAft>
                <a:spcPts val="600"/>
              </a:spcAft>
              <a:extLst>
                <a:ext uri="{35155182-B16C-46BC-9424-99874614C6A1}">
                  <wpsdc:indentchars xmlns:wpsdc="http://www.wps.cn/officeDocument/2017/drawingmlCustomData" xmlns="" val="200" checksum="3773799597"/>
                </a:ext>
              </a:extLst>
            </a:pPr>
            <a:r>
              <a:rPr lang="zh-CN" altLang="en-US" sz="2800" b="1">
                <a:latin typeface="微软雅黑" panose="020B0503020204020204" charset="-122"/>
                <a:ea typeface="微软雅黑" panose="020B0503020204020204" charset="-122"/>
              </a:rPr>
              <a:t>综合建筑：</a:t>
            </a:r>
            <a:r>
              <a:rPr lang="zh-CN" altLang="en-US" sz="2800">
                <a:latin typeface="微软雅黑" panose="020B0503020204020204" charset="-122"/>
                <a:ea typeface="微软雅黑" panose="020B0503020204020204" charset="-122"/>
              </a:rPr>
              <a:t>是指经规划行政主管部门审批同意其中由多个使用功能不同的空间组合而成的建筑（如商住综合楼等）。</a:t>
            </a:r>
          </a:p>
          <a:p>
            <a:pPr indent="711200">
              <a:lnSpc>
                <a:spcPts val="4000"/>
              </a:lnSpc>
              <a:spcBef>
                <a:spcPts val="600"/>
              </a:spcBef>
              <a:spcAft>
                <a:spcPts val="600"/>
              </a:spcAft>
              <a:extLst>
                <a:ext uri="{35155182-B16C-46BC-9424-99874614C6A1}">
                  <wpsdc:indentchars xmlns:wpsdc="http://www.wps.cn/officeDocument/2017/drawingmlCustomData" xmlns="" val="200" checksum="3773799597"/>
                </a:ext>
              </a:extLst>
            </a:pPr>
            <a:r>
              <a:rPr lang="zh-CN" altLang="en-US" sz="2800" b="1">
                <a:latin typeface="微软雅黑" panose="020B0503020204020204" charset="-122"/>
                <a:ea typeface="微软雅黑" panose="020B0503020204020204" charset="-122"/>
              </a:rPr>
              <a:t>道路红线：</a:t>
            </a:r>
            <a:r>
              <a:rPr lang="zh-CN" altLang="en-US" sz="2800">
                <a:latin typeface="微软雅黑" panose="020B0503020204020204" charset="-122"/>
                <a:ea typeface="微软雅黑" panose="020B0503020204020204" charset="-122"/>
              </a:rPr>
              <a:t>是指规划的城市道路路幅的边界线。</a:t>
            </a:r>
          </a:p>
          <a:p>
            <a:pPr indent="711200">
              <a:lnSpc>
                <a:spcPts val="4000"/>
              </a:lnSpc>
              <a:spcBef>
                <a:spcPts val="600"/>
              </a:spcBef>
              <a:spcAft>
                <a:spcPts val="600"/>
              </a:spcAft>
              <a:extLst>
                <a:ext uri="{35155182-B16C-46BC-9424-99874614C6A1}">
                  <wpsdc:indentchars xmlns:wpsdc="http://www.wps.cn/officeDocument/2017/drawingmlCustomData" xmlns="" val="200" checksum="3773799597"/>
                </a:ext>
              </a:extLst>
            </a:pPr>
            <a:endParaRPr lang="zh-CN" altLang="en-US" sz="2800">
              <a:latin typeface="微软雅黑" panose="020B0503020204020204" charset="-122"/>
              <a:ea typeface="微软雅黑" panose="020B0503020204020204" charset="-122"/>
            </a:endParaRPr>
          </a:p>
        </p:txBody>
      </p:sp>
      <p:sp>
        <p:nvSpPr>
          <p:cNvPr id="6" name="Freeform 5"/>
          <p:cNvSpPr>
            <a:spLocks noEditPoints="1"/>
          </p:cNvSpPr>
          <p:nvPr/>
        </p:nvSpPr>
        <p:spPr bwMode="auto">
          <a:xfrm>
            <a:off x="432435" y="339090"/>
            <a:ext cx="942975" cy="439420"/>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7" name="文本框 6"/>
          <p:cNvSpPr txBox="1"/>
          <p:nvPr/>
        </p:nvSpPr>
        <p:spPr>
          <a:xfrm>
            <a:off x="1375410" y="297815"/>
            <a:ext cx="3201035" cy="521970"/>
          </a:xfrm>
          <a:prstGeom prst="rect">
            <a:avLst/>
          </a:prstGeom>
          <a:noFill/>
        </p:spPr>
        <p:txBody>
          <a:bodyPr wrap="square" rtlCol="0">
            <a:spAutoFit/>
            <a:scene3d>
              <a:camera prst="orthographicFront"/>
              <a:lightRig rig="threePt" dir="t"/>
            </a:scene3d>
          </a:bodyPr>
          <a:lstStyle/>
          <a:p>
            <a:r>
              <a:rPr lang="en-US"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6  </a:t>
            </a:r>
            <a:r>
              <a:rPr lang="zh-CN" altLang="en-US" sz="2800" i="1">
                <a:solidFill>
                  <a:srgbClr val="000000"/>
                </a:solidFill>
                <a:latin typeface="微软雅黑" panose="020B0503020204020204" charset="-122"/>
                <a:ea typeface="微软雅黑" panose="020B0503020204020204" charset="-122"/>
                <a:sym typeface="+mn-ea"/>
              </a:rPr>
              <a:t>相关术语与定义</a:t>
            </a:r>
            <a:endParaRPr lang="zh-CN"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13055" y="984885"/>
            <a:ext cx="11565255" cy="5323205"/>
          </a:xfrm>
          <a:prstGeom prst="rect">
            <a:avLst/>
          </a:prstGeom>
          <a:noFill/>
        </p:spPr>
        <p:txBody>
          <a:bodyPr wrap="square" rtlCol="0">
            <a:spAutoFit/>
          </a:bodyPr>
          <a:lstStyle/>
          <a:p>
            <a:pPr indent="711200">
              <a:lnSpc>
                <a:spcPts val="4000"/>
              </a:lnSpc>
              <a:spcBef>
                <a:spcPts val="600"/>
              </a:spcBef>
              <a:spcAft>
                <a:spcPts val="600"/>
              </a:spcAft>
              <a:extLst>
                <a:ext uri="{35155182-B16C-46BC-9424-99874614C6A1}">
                  <wpsdc:indentchars xmlns:wpsdc="http://www.wps.cn/officeDocument/2017/drawingmlCustomData" xmlns="" val="200" checksum="3773799597"/>
                </a:ext>
              </a:extLst>
            </a:pPr>
            <a:r>
              <a:rPr lang="zh-CN" altLang="en-US" sz="2800" b="1">
                <a:latin typeface="微软雅黑" panose="020B0503020204020204" charset="-122"/>
                <a:ea typeface="微软雅黑" panose="020B0503020204020204" charset="-122"/>
                <a:sym typeface="+mn-ea"/>
              </a:rPr>
              <a:t>用地红线：</a:t>
            </a:r>
            <a:r>
              <a:rPr lang="zh-CN" altLang="en-US" sz="2800">
                <a:latin typeface="微软雅黑" panose="020B0503020204020204" charset="-122"/>
                <a:ea typeface="微软雅黑" panose="020B0503020204020204" charset="-122"/>
                <a:sym typeface="+mn-ea"/>
              </a:rPr>
              <a:t>是指经规划主管部门审批后的用地范围线。</a:t>
            </a:r>
            <a:endParaRPr lang="zh-CN" altLang="en-US" sz="2800">
              <a:latin typeface="微软雅黑" panose="020B0503020204020204" charset="-122"/>
              <a:ea typeface="微软雅黑" panose="020B0503020204020204" charset="-122"/>
            </a:endParaRPr>
          </a:p>
          <a:p>
            <a:pPr indent="711200">
              <a:lnSpc>
                <a:spcPts val="4000"/>
              </a:lnSpc>
              <a:spcBef>
                <a:spcPts val="600"/>
              </a:spcBef>
              <a:spcAft>
                <a:spcPts val="600"/>
              </a:spcAft>
              <a:extLst>
                <a:ext uri="{35155182-B16C-46BC-9424-99874614C6A1}">
                  <wpsdc:indentchars xmlns:wpsdc="http://www.wps.cn/officeDocument/2017/drawingmlCustomData" xmlns="" val="200" checksum="3773799597"/>
                </a:ext>
              </a:extLst>
            </a:pPr>
            <a:r>
              <a:rPr lang="zh-CN" altLang="en-US" sz="2800" b="1">
                <a:latin typeface="微软雅黑" panose="020B0503020204020204" charset="-122"/>
                <a:ea typeface="微软雅黑" panose="020B0503020204020204" charset="-122"/>
                <a:sym typeface="+mn-ea"/>
              </a:rPr>
              <a:t>建筑高度：</a:t>
            </a:r>
            <a:r>
              <a:rPr lang="zh-CN" altLang="en-US" sz="2800">
                <a:latin typeface="微软雅黑" panose="020B0503020204020204" charset="-122"/>
                <a:ea typeface="微软雅黑" panose="020B0503020204020204" charset="-122"/>
                <a:sym typeface="+mn-ea"/>
              </a:rPr>
              <a:t>是指建筑物室外地平面至外墙顶部的总高度。</a:t>
            </a:r>
            <a:endParaRPr lang="zh-CN" altLang="en-US" sz="2800" b="1">
              <a:latin typeface="微软雅黑" panose="020B0503020204020204" charset="-122"/>
              <a:ea typeface="微软雅黑" panose="020B0503020204020204" charset="-122"/>
            </a:endParaRPr>
          </a:p>
          <a:p>
            <a:pPr indent="711200">
              <a:lnSpc>
                <a:spcPts val="4000"/>
              </a:lnSpc>
              <a:spcBef>
                <a:spcPts val="600"/>
              </a:spcBef>
              <a:spcAft>
                <a:spcPts val="600"/>
              </a:spcAft>
              <a:extLst>
                <a:ext uri="{35155182-B16C-46BC-9424-99874614C6A1}">
                  <wpsdc:indentchars xmlns:wpsdc="http://www.wps.cn/officeDocument/2017/drawingmlCustomData" xmlns="" val="200" checksum="3773799597"/>
                </a:ext>
              </a:extLst>
            </a:pPr>
            <a:r>
              <a:rPr lang="zh-CN" altLang="en-US" sz="2800" b="1">
                <a:latin typeface="微软雅黑" panose="020B0503020204020204" charset="-122"/>
                <a:ea typeface="微软雅黑" panose="020B0503020204020204" charset="-122"/>
              </a:rPr>
              <a:t>多层建筑：</a:t>
            </a:r>
            <a:r>
              <a:rPr lang="zh-CN" altLang="en-US" sz="2800">
                <a:latin typeface="微软雅黑" panose="020B0503020204020204" charset="-122"/>
                <a:ea typeface="微软雅黑" panose="020B0503020204020204" charset="-122"/>
              </a:rPr>
              <a:t>指建筑高度大于10米，小于24米（10米＜建筑高度＜24米），且建筑层数大于3层，小于等于7层（3层＜层数≤7层）的建筑。</a:t>
            </a:r>
          </a:p>
          <a:p>
            <a:pPr indent="711200">
              <a:lnSpc>
                <a:spcPts val="4000"/>
              </a:lnSpc>
              <a:spcBef>
                <a:spcPts val="600"/>
              </a:spcBef>
              <a:spcAft>
                <a:spcPts val="600"/>
              </a:spcAft>
              <a:extLst>
                <a:ext uri="{35155182-B16C-46BC-9424-99874614C6A1}">
                  <wpsdc:indentchars xmlns:wpsdc="http://www.wps.cn/officeDocument/2017/drawingmlCustomData" xmlns="" val="200" checksum="3773799597"/>
                </a:ext>
              </a:extLst>
            </a:pPr>
            <a:r>
              <a:rPr lang="zh-CN" altLang="en-US" sz="2800" b="1">
                <a:latin typeface="微软雅黑" panose="020B0503020204020204" charset="-122"/>
                <a:ea typeface="微软雅黑" panose="020B0503020204020204" charset="-122"/>
              </a:rPr>
              <a:t>高层建筑：</a:t>
            </a:r>
            <a:r>
              <a:rPr lang="zh-CN" altLang="en-US" sz="2800">
                <a:latin typeface="微软雅黑" panose="020B0503020204020204" charset="-122"/>
                <a:ea typeface="微软雅黑" panose="020B0503020204020204" charset="-122"/>
              </a:rPr>
              <a:t>指建筑高度大于等于24米（高度≥24米），或建筑层数大于7层（层数＞7层）的建筑，但不包括建筑高度超过24米的单层建筑（如体育馆等）。</a:t>
            </a:r>
          </a:p>
          <a:p>
            <a:pPr indent="711200">
              <a:lnSpc>
                <a:spcPts val="4000"/>
              </a:lnSpc>
              <a:spcBef>
                <a:spcPts val="600"/>
              </a:spcBef>
              <a:spcAft>
                <a:spcPts val="600"/>
              </a:spcAft>
              <a:extLst>
                <a:ext uri="{35155182-B16C-46BC-9424-99874614C6A1}">
                  <wpsdc:indentchars xmlns:wpsdc="http://www.wps.cn/officeDocument/2017/drawingmlCustomData" xmlns="" val="200" checksum="3773799597"/>
                </a:ext>
              </a:extLst>
            </a:pPr>
            <a:r>
              <a:rPr lang="zh-CN" altLang="en-US" sz="2800" b="1">
                <a:latin typeface="微软雅黑" panose="020B0503020204020204" charset="-122"/>
                <a:ea typeface="微软雅黑" panose="020B0503020204020204" charset="-122"/>
              </a:rPr>
              <a:t>光污染：</a:t>
            </a:r>
            <a:r>
              <a:rPr lang="zh-CN" altLang="en-US" sz="2800">
                <a:latin typeface="微软雅黑" panose="020B0503020204020204" charset="-122"/>
                <a:ea typeface="微软雅黑" panose="020B0503020204020204" charset="-122"/>
              </a:rPr>
              <a:t>指干扰光或过量的光辐射（含可见光、紫外和红外光辐射）对人、生态环境和天文观测等造成的负面影响的总称。</a:t>
            </a:r>
          </a:p>
        </p:txBody>
      </p:sp>
      <p:sp>
        <p:nvSpPr>
          <p:cNvPr id="6" name="Freeform 5"/>
          <p:cNvSpPr>
            <a:spLocks noEditPoints="1"/>
          </p:cNvSpPr>
          <p:nvPr/>
        </p:nvSpPr>
        <p:spPr bwMode="auto">
          <a:xfrm>
            <a:off x="432435" y="339090"/>
            <a:ext cx="942975" cy="439420"/>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7" name="文本框 6"/>
          <p:cNvSpPr txBox="1"/>
          <p:nvPr/>
        </p:nvSpPr>
        <p:spPr>
          <a:xfrm>
            <a:off x="1375410" y="297815"/>
            <a:ext cx="3201035" cy="521970"/>
          </a:xfrm>
          <a:prstGeom prst="rect">
            <a:avLst/>
          </a:prstGeom>
          <a:noFill/>
        </p:spPr>
        <p:txBody>
          <a:bodyPr wrap="square" rtlCol="0">
            <a:spAutoFit/>
            <a:scene3d>
              <a:camera prst="orthographicFront"/>
              <a:lightRig rig="threePt" dir="t"/>
            </a:scene3d>
          </a:bodyPr>
          <a:lstStyle/>
          <a:p>
            <a:r>
              <a:rPr lang="en-US"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6  </a:t>
            </a:r>
            <a:r>
              <a:rPr lang="zh-CN" altLang="en-US" sz="2800" i="1">
                <a:solidFill>
                  <a:srgbClr val="000000"/>
                </a:solidFill>
                <a:latin typeface="微软雅黑" panose="020B0503020204020204" charset="-122"/>
                <a:ea typeface="微软雅黑" panose="020B0503020204020204" charset="-122"/>
                <a:sym typeface="+mn-ea"/>
              </a:rPr>
              <a:t>相关术语与定义</a:t>
            </a:r>
            <a:endParaRPr lang="zh-CN"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p:cNvPicPr>
          <p:nvPr/>
        </p:nvPicPr>
        <p:blipFill>
          <a:blip r:embed="rId2"/>
          <a:stretch>
            <a:fillRect/>
          </a:stretch>
        </p:blipFill>
        <p:spPr>
          <a:xfrm>
            <a:off x="4930911" y="1729507"/>
            <a:ext cx="5778500" cy="3457079"/>
          </a:xfrm>
          <a:prstGeom prst="rect">
            <a:avLst/>
          </a:prstGeom>
        </p:spPr>
      </p:pic>
      <p:sp>
        <p:nvSpPr>
          <p:cNvPr id="11" name="TextBox 6"/>
          <p:cNvSpPr txBox="1"/>
          <p:nvPr/>
        </p:nvSpPr>
        <p:spPr>
          <a:xfrm>
            <a:off x="5383530" y="2496820"/>
            <a:ext cx="4872990" cy="1922780"/>
          </a:xfrm>
          <a:prstGeom prst="rect">
            <a:avLst/>
          </a:prstGeom>
        </p:spPr>
        <p:txBody>
          <a:bodyPr wrap="square" lIns="0" tIns="0" rIns="63500" rtlCol="0" anchor="t">
            <a:spAutoFit/>
          </a:bodyPr>
          <a:lstStyle/>
          <a:p>
            <a:pPr indent="0">
              <a:spcBef>
                <a:spcPts val="600"/>
              </a:spcBef>
              <a:spcAft>
                <a:spcPts val="600"/>
              </a:spcAft>
            </a:pPr>
            <a:r>
              <a:rPr lang="zh-CN" altLang="en-US" sz="2800" dirty="0">
                <a:latin typeface="微软雅黑" panose="020B0503020204020204" charset="-122"/>
                <a:ea typeface="微软雅黑" panose="020B0503020204020204" charset="-122"/>
                <a:sym typeface="+mn-ea"/>
              </a:rPr>
              <a:t>①   本规定由江门市蓬江区城市管理和综合执法局负责解释。</a:t>
            </a:r>
          </a:p>
          <a:p>
            <a:pPr>
              <a:spcBef>
                <a:spcPts val="600"/>
              </a:spcBef>
              <a:spcAft>
                <a:spcPts val="600"/>
              </a:spcAft>
            </a:pPr>
            <a:r>
              <a:rPr lang="zh-CN" altLang="en-US" sz="2800" dirty="0" smtClean="0">
                <a:latin typeface="微软雅黑" panose="020B0503020204020204" charset="-122"/>
                <a:ea typeface="微软雅黑" panose="020B0503020204020204" charset="-122"/>
                <a:sym typeface="+mn-ea"/>
              </a:rPr>
              <a:t>②   本</a:t>
            </a:r>
            <a:r>
              <a:rPr lang="zh-CN" altLang="en-US" sz="2800" dirty="0">
                <a:latin typeface="微软雅黑" panose="020B0503020204020204" charset="-122"/>
                <a:ea typeface="微软雅黑" panose="020B0503020204020204" charset="-122"/>
                <a:sym typeface="+mn-ea"/>
              </a:rPr>
              <a:t>规定自印发之日起三十日后生效，有效期五年</a:t>
            </a:r>
            <a:r>
              <a:rPr lang="zh-CN" altLang="en-US" sz="2800" dirty="0" smtClean="0">
                <a:latin typeface="微软雅黑" panose="020B0503020204020204" charset="-122"/>
                <a:ea typeface="微软雅黑" panose="020B0503020204020204" charset="-122"/>
                <a:sym typeface="+mn-ea"/>
              </a:rPr>
              <a:t>。</a:t>
            </a:r>
            <a:endParaRPr lang="en-US" sz="2000" dirty="0">
              <a:solidFill>
                <a:srgbClr val="000000"/>
              </a:solidFill>
              <a:latin typeface="微软雅黑" panose="020B0503020204020204" charset="-122"/>
              <a:ea typeface="微软雅黑" panose="020B0503020204020204" charset="-122"/>
            </a:endParaRPr>
          </a:p>
        </p:txBody>
      </p:sp>
      <p:pic>
        <p:nvPicPr>
          <p:cNvPr id="2" name="Picture 1"/>
          <p:cNvPicPr>
            <a:picLocks noChangeAspect="1"/>
          </p:cNvPicPr>
          <p:nvPr/>
        </p:nvPicPr>
        <p:blipFill>
          <a:blip r:embed="rId3"/>
          <a:stretch>
            <a:fillRect/>
          </a:stretch>
        </p:blipFill>
        <p:spPr>
          <a:xfrm>
            <a:off x="972185" y="1628775"/>
            <a:ext cx="3115310" cy="3153410"/>
          </a:xfrm>
          <a:prstGeom prst="rect">
            <a:avLst/>
          </a:prstGeom>
        </p:spPr>
      </p:pic>
      <p:sp>
        <p:nvSpPr>
          <p:cNvPr id="3" name="TextBox 7"/>
          <p:cNvSpPr txBox="1"/>
          <p:nvPr/>
        </p:nvSpPr>
        <p:spPr>
          <a:xfrm>
            <a:off x="1188085" y="1647825"/>
            <a:ext cx="2701290" cy="1399540"/>
          </a:xfrm>
          <a:prstGeom prst="rect">
            <a:avLst/>
          </a:prstGeom>
        </p:spPr>
        <p:txBody>
          <a:bodyPr wrap="square" lIns="0" tIns="0" rIns="63500" rtlCol="0" anchor="t">
            <a:spAutoFit/>
          </a:bodyPr>
          <a:lstStyle/>
          <a:p>
            <a:pPr algn="ctr" latinLnBrk="1"/>
            <a:r>
              <a:rPr lang="en-US" sz="4400" b="1">
                <a:solidFill>
                  <a:srgbClr val="000000"/>
                </a:solidFill>
                <a:latin typeface="微软雅黑" panose="020B0503020204020204" charset="-122"/>
                <a:ea typeface="微软雅黑" panose="020B0503020204020204" charset="-122"/>
              </a:rPr>
              <a:t>PART 07</a:t>
            </a:r>
          </a:p>
          <a:p>
            <a:pPr algn="ctr" latinLnBrk="1">
              <a:buClrTx/>
              <a:buSzTx/>
              <a:buFontTx/>
            </a:pPr>
            <a:r>
              <a:rPr lang="en-US" sz="4400" b="1">
                <a:solidFill>
                  <a:srgbClr val="000000"/>
                </a:solidFill>
                <a:latin typeface="微软雅黑" panose="020B0503020204020204" charset="-122"/>
                <a:ea typeface="微软雅黑" panose="020B0503020204020204" charset="-122"/>
                <a:sym typeface="+mn-ea"/>
              </a:rPr>
              <a:t>附则</a:t>
            </a:r>
            <a:endParaRPr lang="en-US" sz="4400" b="1">
              <a:solidFill>
                <a:srgbClr val="0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8" name="Freeform 5"/>
          <p:cNvSpPr>
            <a:spLocks noEditPoints="1"/>
          </p:cNvSpPr>
          <p:nvPr/>
        </p:nvSpPr>
        <p:spPr bwMode="auto">
          <a:xfrm>
            <a:off x="432435" y="626110"/>
            <a:ext cx="942975" cy="439420"/>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6" name="文本框 5"/>
          <p:cNvSpPr txBox="1"/>
          <p:nvPr/>
        </p:nvSpPr>
        <p:spPr>
          <a:xfrm>
            <a:off x="1375410" y="584835"/>
            <a:ext cx="2511425" cy="521970"/>
          </a:xfrm>
          <a:prstGeom prst="rect">
            <a:avLst/>
          </a:prstGeom>
          <a:noFill/>
        </p:spPr>
        <p:txBody>
          <a:bodyPr wrap="square" rtlCol="0">
            <a:spAutoFit/>
            <a:scene3d>
              <a:camera prst="orthographicFront"/>
              <a:lightRig rig="threePt" dir="t"/>
            </a:scene3d>
          </a:bodyPr>
          <a:lstStyle/>
          <a:p>
            <a:r>
              <a:rPr lang="en-US"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1.1  </a:t>
            </a:r>
            <a:r>
              <a:rPr lang="zh-CN" altLang="en-US"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制定依据</a:t>
            </a:r>
          </a:p>
        </p:txBody>
      </p:sp>
      <p:sp>
        <p:nvSpPr>
          <p:cNvPr id="7" name="Freeform 5"/>
          <p:cNvSpPr>
            <a:spLocks noEditPoints="1"/>
          </p:cNvSpPr>
          <p:nvPr/>
        </p:nvSpPr>
        <p:spPr bwMode="auto">
          <a:xfrm>
            <a:off x="415925" y="3408045"/>
            <a:ext cx="942975" cy="439420"/>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8" name="文本框 7"/>
          <p:cNvSpPr txBox="1"/>
          <p:nvPr/>
        </p:nvSpPr>
        <p:spPr>
          <a:xfrm>
            <a:off x="1358900" y="3366770"/>
            <a:ext cx="2511425" cy="521970"/>
          </a:xfrm>
          <a:prstGeom prst="rect">
            <a:avLst/>
          </a:prstGeom>
          <a:noFill/>
        </p:spPr>
        <p:txBody>
          <a:bodyPr wrap="square" rtlCol="0">
            <a:spAutoFit/>
            <a:scene3d>
              <a:camera prst="orthographicFront"/>
              <a:lightRig rig="threePt" dir="t"/>
            </a:scene3d>
          </a:bodyPr>
          <a:lstStyle/>
          <a:p>
            <a:r>
              <a:rPr lang="en-US"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1.</a:t>
            </a:r>
            <a:r>
              <a:rPr lang="en-US"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2  </a:t>
            </a:r>
            <a:r>
              <a:rPr lang="zh-CN" altLang="en-US"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适用范围</a:t>
            </a:r>
          </a:p>
        </p:txBody>
      </p:sp>
      <p:sp>
        <p:nvSpPr>
          <p:cNvPr id="9" name="文本框 8"/>
          <p:cNvSpPr txBox="1"/>
          <p:nvPr/>
        </p:nvSpPr>
        <p:spPr>
          <a:xfrm>
            <a:off x="1240155" y="1475740"/>
            <a:ext cx="9711690" cy="1383665"/>
          </a:xfrm>
          <a:prstGeom prst="rect">
            <a:avLst/>
          </a:prstGeom>
          <a:noFill/>
        </p:spPr>
        <p:txBody>
          <a:bodyPr wrap="square" rtlCol="0">
            <a:spAutoFit/>
          </a:bodyPr>
          <a:lstStyle/>
          <a:p>
            <a:pPr indent="711200">
              <a:extLst>
                <a:ext uri="{35155182-B16C-46BC-9424-99874614C6A1}">
                  <wpsdc:indentchars xmlns:wpsdc="http://www.wps.cn/officeDocument/2017/drawingmlCustomData" xmlns="" val="200" checksum="3773799597"/>
                </a:ext>
              </a:extLst>
            </a:pPr>
            <a:r>
              <a:rPr lang="zh-CN" altLang="en-US" sz="2800">
                <a:latin typeface="微软雅黑" panose="020B0503020204020204" charset="-122"/>
                <a:ea typeface="微软雅黑" panose="020B0503020204020204" charset="-122"/>
              </a:rPr>
              <a:t>为规范江门市蓬江区招牌设置行为，塑造良好的城市形象，根据《江门市户外广告设施和招牌设置管理条例》，结合蓬江区实际，制定本规定。</a:t>
            </a:r>
          </a:p>
        </p:txBody>
      </p:sp>
      <p:sp>
        <p:nvSpPr>
          <p:cNvPr id="10" name="文本框 9"/>
          <p:cNvSpPr txBox="1"/>
          <p:nvPr/>
        </p:nvSpPr>
        <p:spPr>
          <a:xfrm>
            <a:off x="1223645" y="4042410"/>
            <a:ext cx="9711690" cy="2245360"/>
          </a:xfrm>
          <a:prstGeom prst="rect">
            <a:avLst/>
          </a:prstGeom>
          <a:noFill/>
        </p:spPr>
        <p:txBody>
          <a:bodyPr wrap="square" rtlCol="0">
            <a:spAutoFit/>
          </a:bodyPr>
          <a:lstStyle/>
          <a:p>
            <a:pPr indent="711200">
              <a:extLst>
                <a:ext uri="{35155182-B16C-46BC-9424-99874614C6A1}">
                  <wpsdc:indentchars xmlns:wpsdc="http://www.wps.cn/officeDocument/2017/drawingmlCustomData" xmlns="" val="200" checksum="3773799597"/>
                </a:ext>
              </a:extLst>
            </a:pPr>
            <a:r>
              <a:rPr lang="zh-CN" altLang="en-US" sz="2800">
                <a:latin typeface="微软雅黑" panose="020B0503020204020204" charset="-122"/>
                <a:ea typeface="微软雅黑" panose="020B0503020204020204" charset="-122"/>
              </a:rPr>
              <a:t>适用于蓬江区</a:t>
            </a:r>
            <a:r>
              <a:rPr lang="zh-CN" altLang="en-US" sz="2800">
                <a:solidFill>
                  <a:schemeClr val="tx1"/>
                </a:solidFill>
                <a:latin typeface="微软雅黑" panose="020B0503020204020204" charset="-122"/>
                <a:ea typeface="微软雅黑" panose="020B0503020204020204" charset="-122"/>
              </a:rPr>
              <a:t>行政区域内城区、镇建成区和建成区以外</a:t>
            </a:r>
            <a:r>
              <a:rPr lang="zh-CN" altLang="en-US" sz="2800">
                <a:latin typeface="微软雅黑" panose="020B0503020204020204" charset="-122"/>
                <a:ea typeface="微软雅黑" panose="020B0503020204020204" charset="-122"/>
              </a:rPr>
              <a:t>实行城市化管理区域的招牌设置管理活动。</a:t>
            </a:r>
          </a:p>
          <a:p>
            <a:pPr indent="711200">
              <a:extLst>
                <a:ext uri="{35155182-B16C-46BC-9424-99874614C6A1}">
                  <wpsdc:indentchars xmlns:wpsdc="http://www.wps.cn/officeDocument/2017/drawingmlCustomData" xmlns="" val="200" checksum="3773799597"/>
                </a:ext>
              </a:extLst>
            </a:pPr>
            <a:r>
              <a:rPr lang="zh-CN" altLang="en-US" sz="2800">
                <a:latin typeface="微软雅黑" panose="020B0503020204020204" charset="-122"/>
                <a:ea typeface="微软雅黑" panose="020B0503020204020204" charset="-122"/>
              </a:rPr>
              <a:t>高速公路、国道、省道、县道、乡道两侧一定范围内的招牌设施设置规范与管理，依照公路两侧广告标牌设施的管理办法执行。</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6612" y="1915647"/>
            <a:ext cx="2628900" cy="2660804"/>
          </a:xfrm>
          <a:prstGeom prst="rect">
            <a:avLst/>
          </a:prstGeom>
        </p:spPr>
      </p:pic>
      <p:pic>
        <p:nvPicPr>
          <p:cNvPr id="3" name="Picture 2"/>
          <p:cNvPicPr>
            <a:picLocks noChangeAspect="1"/>
          </p:cNvPicPr>
          <p:nvPr/>
        </p:nvPicPr>
        <p:blipFill>
          <a:blip r:embed="rId3"/>
          <a:stretch>
            <a:fillRect/>
          </a:stretch>
        </p:blipFill>
        <p:spPr>
          <a:xfrm>
            <a:off x="3540760" y="3669030"/>
            <a:ext cx="6852920" cy="418465"/>
          </a:xfrm>
          <a:prstGeom prst="rect">
            <a:avLst/>
          </a:prstGeom>
        </p:spPr>
      </p:pic>
      <p:pic>
        <p:nvPicPr>
          <p:cNvPr id="4" name="Picture 3"/>
          <p:cNvPicPr>
            <a:picLocks noChangeAspect="1"/>
          </p:cNvPicPr>
          <p:nvPr/>
        </p:nvPicPr>
        <p:blipFill>
          <a:blip r:embed="rId4"/>
          <a:stretch>
            <a:fillRect/>
          </a:stretch>
        </p:blipFill>
        <p:spPr>
          <a:xfrm>
            <a:off x="10393534" y="3625307"/>
            <a:ext cx="850900" cy="505222"/>
          </a:xfrm>
          <a:prstGeom prst="rect">
            <a:avLst/>
          </a:prstGeom>
        </p:spPr>
      </p:pic>
      <p:sp>
        <p:nvSpPr>
          <p:cNvPr id="5" name="TextBox 4"/>
          <p:cNvSpPr txBox="1"/>
          <p:nvPr/>
        </p:nvSpPr>
        <p:spPr>
          <a:xfrm>
            <a:off x="5703570" y="2976880"/>
            <a:ext cx="4690110" cy="814705"/>
          </a:xfrm>
          <a:prstGeom prst="rect">
            <a:avLst/>
          </a:prstGeom>
        </p:spPr>
        <p:txBody>
          <a:bodyPr wrap="square" lIns="0" tIns="0" rIns="63500" rtlCol="0" anchor="t">
            <a:spAutoFit/>
          </a:bodyPr>
          <a:lstStyle/>
          <a:p>
            <a:pPr algn="l" latinLnBrk="1"/>
            <a:r>
              <a:rPr lang="zh-CN" altLang="en-US" sz="5000" i="1">
                <a:solidFill>
                  <a:srgbClr val="000000"/>
                </a:solidFill>
                <a:latin typeface="微软雅黑" panose="020B0503020204020204" charset="-122"/>
                <a:ea typeface="微软雅黑" panose="020B0503020204020204" charset="-122"/>
              </a:rPr>
              <a:t>招牌定义和分类</a:t>
            </a:r>
          </a:p>
        </p:txBody>
      </p:sp>
      <p:sp>
        <p:nvSpPr>
          <p:cNvPr id="6" name="Freeform 5"/>
          <p:cNvSpPr/>
          <p:nvPr/>
        </p:nvSpPr>
        <p:spPr>
          <a:xfrm>
            <a:off x="4341023" y="2979597"/>
            <a:ext cx="831373" cy="831373"/>
          </a:xfrm>
          <a:custGeom>
            <a:avLst/>
            <a:gdLst/>
            <a:ahLst/>
            <a:cxnLst/>
            <a:rect l="l" t="t" r="r" b="b"/>
            <a:pathLst>
              <a:path w="831373" h="831373">
                <a:moveTo>
                  <a:pt x="831373" y="415687"/>
                </a:moveTo>
                <a:cubicBezTo>
                  <a:pt x="831373" y="645266"/>
                  <a:pt x="645266" y="831373"/>
                  <a:pt x="415687" y="831373"/>
                </a:cubicBezTo>
                <a:cubicBezTo>
                  <a:pt x="186107" y="831373"/>
                  <a:pt x="0" y="645266"/>
                  <a:pt x="0" y="415687"/>
                </a:cubicBezTo>
                <a:cubicBezTo>
                  <a:pt x="0" y="186107"/>
                  <a:pt x="186107" y="0"/>
                  <a:pt x="415687" y="0"/>
                </a:cubicBezTo>
                <a:cubicBezTo>
                  <a:pt x="645266" y="0"/>
                  <a:pt x="831373" y="186107"/>
                  <a:pt x="831373" y="415687"/>
                </a:cubicBezTo>
                <a:close/>
              </a:path>
            </a:pathLst>
          </a:custGeom>
          <a:solidFill>
            <a:srgbClr val="404040"/>
          </a:solidFill>
        </p:spPr>
      </p:sp>
      <p:sp>
        <p:nvSpPr>
          <p:cNvPr id="7" name="TextBox 6"/>
          <p:cNvSpPr txBox="1"/>
          <p:nvPr/>
        </p:nvSpPr>
        <p:spPr>
          <a:xfrm>
            <a:off x="4427310" y="2925423"/>
            <a:ext cx="731121" cy="814705"/>
          </a:xfrm>
          <a:prstGeom prst="rect">
            <a:avLst/>
          </a:prstGeom>
        </p:spPr>
        <p:txBody>
          <a:bodyPr lIns="0" tIns="0" rIns="63500" rtlCol="0" anchor="t">
            <a:spAutoFit/>
          </a:bodyPr>
          <a:lstStyle/>
          <a:p>
            <a:pPr algn="l" latinLnBrk="1"/>
            <a:r>
              <a:rPr lang="en-US" sz="5000" b="1" i="1">
                <a:solidFill>
                  <a:srgbClr val="FFFFFF"/>
                </a:solidFill>
                <a:latin typeface="微软雅黑" panose="020B0503020204020204" charset="-122"/>
                <a:ea typeface="微软雅黑" panose="020B0503020204020204" charset="-122"/>
              </a:rPr>
              <a:t>2.</a:t>
            </a:r>
            <a:endParaRPr lang="en-US" sz="1100"/>
          </a:p>
        </p:txBody>
      </p:sp>
      <p:sp>
        <p:nvSpPr>
          <p:cNvPr id="8" name="TextBox 7"/>
          <p:cNvSpPr txBox="1"/>
          <p:nvPr/>
        </p:nvSpPr>
        <p:spPr>
          <a:xfrm>
            <a:off x="973137" y="2222008"/>
            <a:ext cx="2193364" cy="584200"/>
          </a:xfrm>
          <a:prstGeom prst="rect">
            <a:avLst/>
          </a:prstGeom>
        </p:spPr>
        <p:txBody>
          <a:bodyPr lIns="0" tIns="0" rIns="63500" rtlCol="0" anchor="t">
            <a:spAutoFit/>
          </a:bodyPr>
          <a:lstStyle/>
          <a:p>
            <a:pPr algn="ctr" latinLnBrk="1"/>
            <a:r>
              <a:rPr lang="en-US" sz="3500" b="1">
                <a:solidFill>
                  <a:srgbClr val="000000"/>
                </a:solidFill>
                <a:latin typeface="微软雅黑" panose="020B0503020204020204" charset="-122"/>
                <a:ea typeface="微软雅黑" panose="020B0503020204020204" charset="-122"/>
              </a:rPr>
              <a:t>PART 02</a:t>
            </a:r>
            <a:endParaRPr lang="en-US" sz="1100"/>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a:spLocks noEditPoints="1"/>
          </p:cNvSpPr>
          <p:nvPr/>
        </p:nvSpPr>
        <p:spPr bwMode="auto">
          <a:xfrm>
            <a:off x="432435" y="1415415"/>
            <a:ext cx="942975" cy="439420"/>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6" name="文本框 5"/>
          <p:cNvSpPr txBox="1"/>
          <p:nvPr/>
        </p:nvSpPr>
        <p:spPr>
          <a:xfrm>
            <a:off x="1375410" y="1374140"/>
            <a:ext cx="2511425" cy="521970"/>
          </a:xfrm>
          <a:prstGeom prst="rect">
            <a:avLst/>
          </a:prstGeom>
          <a:noFill/>
        </p:spPr>
        <p:txBody>
          <a:bodyPr wrap="square" rtlCol="0">
            <a:spAutoFit/>
            <a:scene3d>
              <a:camera prst="orthographicFront"/>
              <a:lightRig rig="threePt" dir="t"/>
            </a:scene3d>
          </a:bodyPr>
          <a:lstStyle/>
          <a:p>
            <a:r>
              <a:rPr lang="en-US"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2.1  </a:t>
            </a:r>
            <a:r>
              <a:rPr lang="zh-CN" altLang="en-US"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招牌定义</a:t>
            </a:r>
          </a:p>
        </p:txBody>
      </p:sp>
      <p:sp>
        <p:nvSpPr>
          <p:cNvPr id="9" name="文本框 8"/>
          <p:cNvSpPr txBox="1"/>
          <p:nvPr/>
        </p:nvSpPr>
        <p:spPr>
          <a:xfrm>
            <a:off x="1240155" y="2265045"/>
            <a:ext cx="9711690" cy="2984500"/>
          </a:xfrm>
          <a:prstGeom prst="rect">
            <a:avLst/>
          </a:prstGeom>
          <a:noFill/>
        </p:spPr>
        <p:txBody>
          <a:bodyPr wrap="square" rtlCol="0">
            <a:spAutoFit/>
          </a:bodyPr>
          <a:lstStyle/>
          <a:p>
            <a:pPr indent="711200">
              <a:spcBef>
                <a:spcPts val="1200"/>
              </a:spcBef>
              <a:spcAft>
                <a:spcPts val="1200"/>
              </a:spcAft>
              <a:extLst>
                <a:ext uri="{35155182-B16C-46BC-9424-99874614C6A1}">
                  <wpsdc:indentchars xmlns:wpsdc="http://www.wps.cn/officeDocument/2017/drawingmlCustomData" xmlns="" val="200" checksum="3773799597"/>
                </a:ext>
              </a:extLst>
            </a:pPr>
            <a:r>
              <a:rPr lang="zh-CN" altLang="en-US" sz="2800">
                <a:latin typeface="微软雅黑" panose="020B0503020204020204" charset="-122"/>
                <a:ea typeface="微软雅黑" panose="020B0503020204020204" charset="-122"/>
              </a:rPr>
              <a:t>招牌是指机关、团体、企事业单位和其他组织及个体工商户在其办公、经营场所或者建筑物设置的用于表示名称、字号和标志的标牌、匾额等。</a:t>
            </a:r>
          </a:p>
          <a:p>
            <a:pPr indent="711200">
              <a:spcBef>
                <a:spcPts val="1200"/>
              </a:spcBef>
              <a:spcAft>
                <a:spcPts val="1200"/>
              </a:spcAft>
              <a:extLst>
                <a:ext uri="{35155182-B16C-46BC-9424-99874614C6A1}">
                  <wpsdc:indentchars xmlns:wpsdc="http://www.wps.cn/officeDocument/2017/drawingmlCustomData" xmlns="" val="200" checksum="3773799597"/>
                </a:ext>
              </a:extLst>
            </a:pPr>
            <a:r>
              <a:rPr lang="zh-CN" altLang="en-US" sz="2800">
                <a:latin typeface="微软雅黑" panose="020B0503020204020204" charset="-122"/>
                <a:ea typeface="微软雅黑" panose="020B0503020204020204" charset="-122"/>
              </a:rPr>
              <a:t>招牌中附带商品推介、服务宣传、附设电子显示屏的，或者在办公、经营场所以外设置的标牌、匾额等，适用户外广告设施设置管理相关法规。</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a:spLocks noEditPoints="1"/>
          </p:cNvSpPr>
          <p:nvPr/>
        </p:nvSpPr>
        <p:spPr bwMode="auto">
          <a:xfrm>
            <a:off x="432435" y="626110"/>
            <a:ext cx="942975" cy="439420"/>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6" name="文本框 5"/>
          <p:cNvSpPr txBox="1"/>
          <p:nvPr/>
        </p:nvSpPr>
        <p:spPr>
          <a:xfrm>
            <a:off x="1375410" y="584835"/>
            <a:ext cx="2511425" cy="521970"/>
          </a:xfrm>
          <a:prstGeom prst="rect">
            <a:avLst/>
          </a:prstGeom>
          <a:noFill/>
        </p:spPr>
        <p:txBody>
          <a:bodyPr wrap="square" rtlCol="0">
            <a:spAutoFit/>
            <a:scene3d>
              <a:camera prst="orthographicFront"/>
              <a:lightRig rig="threePt" dir="t"/>
            </a:scene3d>
          </a:bodyPr>
          <a:lstStyle/>
          <a:p>
            <a:r>
              <a:rPr lang="en-US"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2.2  </a:t>
            </a:r>
            <a:r>
              <a:rPr lang="zh-CN"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招牌分类</a:t>
            </a:r>
          </a:p>
        </p:txBody>
      </p:sp>
      <p:sp>
        <p:nvSpPr>
          <p:cNvPr id="9" name="文本框 8"/>
          <p:cNvSpPr txBox="1"/>
          <p:nvPr/>
        </p:nvSpPr>
        <p:spPr>
          <a:xfrm>
            <a:off x="1527175" y="1578610"/>
            <a:ext cx="9711690" cy="521970"/>
          </a:xfrm>
          <a:prstGeom prst="rect">
            <a:avLst/>
          </a:prstGeom>
          <a:noFill/>
        </p:spPr>
        <p:txBody>
          <a:bodyPr wrap="square" rtlCol="0">
            <a:spAutoFit/>
          </a:bodyPr>
          <a:lstStyle/>
          <a:p>
            <a:pPr indent="457200"/>
            <a:r>
              <a:rPr lang="zh-CN" altLang="en-US" sz="2800">
                <a:latin typeface="微软雅黑" panose="020B0503020204020204" charset="-122"/>
                <a:ea typeface="微软雅黑" panose="020B0503020204020204" charset="-122"/>
              </a:rPr>
              <a:t>招牌按</a:t>
            </a:r>
            <a:r>
              <a:rPr lang="zh-CN" altLang="en-US" sz="2800" b="1">
                <a:latin typeface="微软雅黑" panose="020B0503020204020204" charset="-122"/>
                <a:ea typeface="微软雅黑" panose="020B0503020204020204" charset="-122"/>
              </a:rPr>
              <a:t>功能</a:t>
            </a:r>
            <a:r>
              <a:rPr lang="zh-CN" altLang="en-US" sz="2800">
                <a:latin typeface="微软雅黑" panose="020B0503020204020204" charset="-122"/>
                <a:ea typeface="微软雅黑" panose="020B0503020204020204" charset="-122"/>
              </a:rPr>
              <a:t>分为店面招牌、单位名称招牌、建筑标识招牌。</a:t>
            </a:r>
            <a:endParaRPr lang="en-US" altLang="zh-CN" sz="2800">
              <a:latin typeface="微软雅黑" panose="020B0503020204020204" charset="-122"/>
              <a:ea typeface="微软雅黑" panose="020B0503020204020204" charset="-122"/>
            </a:endParaRPr>
          </a:p>
        </p:txBody>
      </p:sp>
      <p:sp>
        <p:nvSpPr>
          <p:cNvPr id="21" name="Freeform 128"/>
          <p:cNvSpPr>
            <a:spLocks noEditPoints="1"/>
          </p:cNvSpPr>
          <p:nvPr/>
        </p:nvSpPr>
        <p:spPr bwMode="auto">
          <a:xfrm flipH="1">
            <a:off x="468630" y="2428875"/>
            <a:ext cx="1444625" cy="642620"/>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1"/>
          </a:solidFill>
          <a:ln w="9525">
            <a:solidFill>
              <a:srgbClr val="232221"/>
            </a:solidFill>
            <a:round/>
          </a:ln>
        </p:spPr>
        <p:txBody>
          <a:bodyPr vert="horz" wrap="square" lIns="107950" tIns="71755" rIns="36195" bIns="0" numCol="1" anchor="t" anchorCtr="0" compatLnSpc="1"/>
          <a:lstStyle/>
          <a:p>
            <a:r>
              <a:rPr lang="zh-CN" altLang="en-US" sz="2400">
                <a:latin typeface="微软雅黑" panose="020B0503020204020204" charset="-122"/>
                <a:ea typeface="微软雅黑" panose="020B0503020204020204" charset="-122"/>
              </a:rPr>
              <a:t>店面招牌</a:t>
            </a:r>
          </a:p>
        </p:txBody>
      </p:sp>
      <p:sp>
        <p:nvSpPr>
          <p:cNvPr id="2" name="文本框 1"/>
          <p:cNvSpPr txBox="1"/>
          <p:nvPr/>
        </p:nvSpPr>
        <p:spPr>
          <a:xfrm>
            <a:off x="2080260" y="2500630"/>
            <a:ext cx="9439910" cy="460375"/>
          </a:xfrm>
          <a:prstGeom prst="rect">
            <a:avLst/>
          </a:prstGeom>
          <a:noFill/>
          <a:ln w="31750" cmpd="sng">
            <a:solidFill>
              <a:schemeClr val="tx1"/>
            </a:solidFill>
            <a:prstDash val="sysDash"/>
          </a:ln>
        </p:spPr>
        <p:txBody>
          <a:bodyPr wrap="square" rtlCol="0">
            <a:spAutoFit/>
          </a:bodyPr>
          <a:lstStyle/>
          <a:p>
            <a:r>
              <a:rPr lang="zh-CN" altLang="en-US" sz="2400">
                <a:latin typeface="微软雅黑" panose="020B0503020204020204" charset="-122"/>
                <a:ea typeface="微软雅黑" panose="020B0503020204020204" charset="-122"/>
                <a:sym typeface="+mn-ea"/>
              </a:rPr>
              <a:t>用于表明工商户经营店铺名称、字号的招牌称为店面招牌。</a:t>
            </a:r>
          </a:p>
        </p:txBody>
      </p:sp>
      <p:sp>
        <p:nvSpPr>
          <p:cNvPr id="3" name="Freeform 128"/>
          <p:cNvSpPr>
            <a:spLocks noEditPoints="1"/>
          </p:cNvSpPr>
          <p:nvPr/>
        </p:nvSpPr>
        <p:spPr bwMode="auto">
          <a:xfrm flipH="1">
            <a:off x="452120" y="3371215"/>
            <a:ext cx="1444625" cy="975360"/>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1"/>
          </a:solidFill>
          <a:ln w="9525">
            <a:solidFill>
              <a:srgbClr val="232221"/>
            </a:solidFill>
            <a:round/>
          </a:ln>
        </p:spPr>
        <p:txBody>
          <a:bodyPr vert="horz" wrap="square" lIns="0" tIns="36195" rIns="36195" bIns="0" numCol="1" anchor="t" anchorCtr="0" compatLnSpc="1"/>
          <a:lstStyle/>
          <a:p>
            <a:pPr algn="ctr"/>
            <a:r>
              <a:rPr lang="zh-CN" altLang="en-US" sz="2400">
                <a:latin typeface="微软雅黑" panose="020B0503020204020204" charset="-122"/>
                <a:ea typeface="微软雅黑" panose="020B0503020204020204" charset="-122"/>
              </a:rPr>
              <a:t>单位名称招牌</a:t>
            </a:r>
          </a:p>
        </p:txBody>
      </p:sp>
      <p:sp>
        <p:nvSpPr>
          <p:cNvPr id="4" name="文本框 3"/>
          <p:cNvSpPr txBox="1"/>
          <p:nvPr/>
        </p:nvSpPr>
        <p:spPr>
          <a:xfrm>
            <a:off x="2063750" y="3416935"/>
            <a:ext cx="9457055" cy="829945"/>
          </a:xfrm>
          <a:prstGeom prst="rect">
            <a:avLst/>
          </a:prstGeom>
          <a:noFill/>
          <a:ln w="31750" cmpd="sng">
            <a:solidFill>
              <a:schemeClr val="tx1"/>
            </a:solidFill>
            <a:prstDash val="sysDash"/>
          </a:ln>
        </p:spPr>
        <p:txBody>
          <a:bodyPr wrap="square" rtlCol="0">
            <a:spAutoFit/>
          </a:bodyPr>
          <a:lstStyle/>
          <a:p>
            <a:r>
              <a:rPr lang="zh-CN" altLang="en-US" sz="2400">
                <a:latin typeface="微软雅黑" panose="020B0503020204020204" charset="-122"/>
                <a:ea typeface="微软雅黑" panose="020B0503020204020204" charset="-122"/>
                <a:sym typeface="+mn-ea"/>
              </a:rPr>
              <a:t>用于表明机关团体、企事业单位和其他组织的名称、标识和字号等的招牌称为单位名称招牌。</a:t>
            </a:r>
          </a:p>
        </p:txBody>
      </p:sp>
      <p:sp>
        <p:nvSpPr>
          <p:cNvPr id="8" name="Freeform 128"/>
          <p:cNvSpPr>
            <a:spLocks noEditPoints="1"/>
          </p:cNvSpPr>
          <p:nvPr/>
        </p:nvSpPr>
        <p:spPr bwMode="auto">
          <a:xfrm flipH="1">
            <a:off x="435610" y="4646295"/>
            <a:ext cx="1444625" cy="975360"/>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1"/>
          </a:solidFill>
          <a:ln w="9525">
            <a:solidFill>
              <a:srgbClr val="232221"/>
            </a:solidFill>
            <a:round/>
          </a:ln>
        </p:spPr>
        <p:txBody>
          <a:bodyPr vert="horz" wrap="square" lIns="0" tIns="36195" rIns="36195" bIns="0" numCol="1" anchor="t" anchorCtr="0" compatLnSpc="1"/>
          <a:lstStyle/>
          <a:p>
            <a:pPr algn="ctr"/>
            <a:r>
              <a:rPr lang="zh-CN" altLang="en-US" sz="2400">
                <a:latin typeface="微软雅黑" panose="020B0503020204020204" charset="-122"/>
                <a:ea typeface="微软雅黑" panose="020B0503020204020204" charset="-122"/>
              </a:rPr>
              <a:t>建筑标识招牌</a:t>
            </a:r>
          </a:p>
        </p:txBody>
      </p:sp>
      <p:sp>
        <p:nvSpPr>
          <p:cNvPr id="10" name="文本框 9"/>
          <p:cNvSpPr txBox="1"/>
          <p:nvPr/>
        </p:nvSpPr>
        <p:spPr>
          <a:xfrm>
            <a:off x="2047240" y="4904105"/>
            <a:ext cx="9473565" cy="460375"/>
          </a:xfrm>
          <a:prstGeom prst="rect">
            <a:avLst/>
          </a:prstGeom>
          <a:noFill/>
          <a:ln w="31750" cmpd="sng">
            <a:solidFill>
              <a:schemeClr val="tx1"/>
            </a:solidFill>
            <a:prstDash val="sysDash"/>
          </a:ln>
        </p:spPr>
        <p:txBody>
          <a:bodyPr wrap="square" rtlCol="0">
            <a:spAutoFit/>
          </a:bodyPr>
          <a:lstStyle/>
          <a:p>
            <a:r>
              <a:rPr lang="zh-CN" altLang="en-US" sz="2400">
                <a:latin typeface="微软雅黑" panose="020B0503020204020204" charset="-122"/>
                <a:ea typeface="微软雅黑" panose="020B0503020204020204" charset="-122"/>
                <a:sym typeface="+mn-ea"/>
              </a:rPr>
              <a:t>用于表明各类建（构）筑物名称（含广场）的招牌称为建筑标识招牌。</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noEditPoints="1"/>
          </p:cNvSpPr>
          <p:nvPr/>
        </p:nvSpPr>
        <p:spPr bwMode="auto">
          <a:xfrm>
            <a:off x="432435" y="482600"/>
            <a:ext cx="942975" cy="439420"/>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3" name="文本框 2"/>
          <p:cNvSpPr txBox="1"/>
          <p:nvPr/>
        </p:nvSpPr>
        <p:spPr>
          <a:xfrm>
            <a:off x="1375410" y="441325"/>
            <a:ext cx="2511425" cy="521970"/>
          </a:xfrm>
          <a:prstGeom prst="rect">
            <a:avLst/>
          </a:prstGeom>
          <a:noFill/>
        </p:spPr>
        <p:txBody>
          <a:bodyPr wrap="square" rtlCol="0">
            <a:spAutoFit/>
            <a:scene3d>
              <a:camera prst="orthographicFront"/>
              <a:lightRig rig="threePt" dir="t"/>
            </a:scene3d>
          </a:bodyPr>
          <a:lstStyle/>
          <a:p>
            <a:r>
              <a:rPr lang="en-US"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2.2  </a:t>
            </a:r>
            <a:r>
              <a:rPr lang="zh-CN"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招牌分类</a:t>
            </a:r>
          </a:p>
        </p:txBody>
      </p:sp>
      <p:sp>
        <p:nvSpPr>
          <p:cNvPr id="4" name="文本框 3"/>
          <p:cNvSpPr txBox="1"/>
          <p:nvPr/>
        </p:nvSpPr>
        <p:spPr>
          <a:xfrm>
            <a:off x="467995" y="1148080"/>
            <a:ext cx="11052175" cy="521970"/>
          </a:xfrm>
          <a:prstGeom prst="rect">
            <a:avLst/>
          </a:prstGeom>
          <a:noFill/>
        </p:spPr>
        <p:txBody>
          <a:bodyPr wrap="square" rtlCol="0">
            <a:spAutoFit/>
          </a:bodyPr>
          <a:lstStyle/>
          <a:p>
            <a:pPr indent="457200"/>
            <a:r>
              <a:rPr lang="zh-CN" altLang="en-US" sz="2800">
                <a:latin typeface="微软雅黑" panose="020B0503020204020204" charset="-122"/>
                <a:ea typeface="微软雅黑" panose="020B0503020204020204" charset="-122"/>
              </a:rPr>
              <a:t>按</a:t>
            </a:r>
            <a:r>
              <a:rPr lang="zh-CN" altLang="en-US" sz="2800" b="1">
                <a:latin typeface="微软雅黑" panose="020B0503020204020204" charset="-122"/>
                <a:ea typeface="微软雅黑" panose="020B0503020204020204" charset="-122"/>
              </a:rPr>
              <a:t>设置位置</a:t>
            </a:r>
            <a:r>
              <a:rPr lang="zh-CN" altLang="en-US" sz="2800">
                <a:latin typeface="微软雅黑" panose="020B0503020204020204" charset="-122"/>
                <a:ea typeface="微软雅黑" panose="020B0503020204020204" charset="-122"/>
              </a:rPr>
              <a:t>可分为平行墙面式、垂直墙面式（外飘）和落地式招牌。</a:t>
            </a:r>
          </a:p>
        </p:txBody>
      </p:sp>
      <p:sp>
        <p:nvSpPr>
          <p:cNvPr id="5" name="文本框 4"/>
          <p:cNvSpPr txBox="1"/>
          <p:nvPr/>
        </p:nvSpPr>
        <p:spPr>
          <a:xfrm>
            <a:off x="2367280" y="2070100"/>
            <a:ext cx="9439910" cy="460375"/>
          </a:xfrm>
          <a:prstGeom prst="rect">
            <a:avLst/>
          </a:prstGeom>
          <a:noFill/>
          <a:ln w="31750" cmpd="sng">
            <a:solidFill>
              <a:schemeClr val="tx1"/>
            </a:solidFill>
            <a:prstDash val="sysDash"/>
          </a:ln>
        </p:spPr>
        <p:txBody>
          <a:bodyPr wrap="square" rtlCol="0">
            <a:spAutoFit/>
          </a:bodyPr>
          <a:lstStyle/>
          <a:p>
            <a:r>
              <a:rPr lang="zh-CN" altLang="en-US" sz="2400">
                <a:latin typeface="微软雅黑" panose="020B0503020204020204" charset="-122"/>
                <a:ea typeface="微软雅黑" panose="020B0503020204020204" charset="-122"/>
                <a:sym typeface="+mn-ea"/>
              </a:rPr>
              <a:t>用于表明工商户经营店铺名称、字号的招牌称为店面招牌。</a:t>
            </a:r>
          </a:p>
        </p:txBody>
      </p:sp>
      <p:sp>
        <p:nvSpPr>
          <p:cNvPr id="12" name="Freeform 128"/>
          <p:cNvSpPr>
            <a:spLocks noEditPoints="1"/>
          </p:cNvSpPr>
          <p:nvPr/>
        </p:nvSpPr>
        <p:spPr bwMode="auto">
          <a:xfrm flipH="1">
            <a:off x="332105" y="1847850"/>
            <a:ext cx="1826895" cy="975360"/>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1"/>
          </a:solidFill>
          <a:ln w="9525">
            <a:solidFill>
              <a:srgbClr val="232221"/>
            </a:solidFill>
            <a:round/>
          </a:ln>
        </p:spPr>
        <p:txBody>
          <a:bodyPr vert="horz" wrap="square" lIns="0" tIns="36195" rIns="36195" bIns="0" numCol="1" anchor="t" anchorCtr="0" compatLnSpc="1"/>
          <a:lstStyle/>
          <a:p>
            <a:pPr algn="ctr"/>
            <a:r>
              <a:rPr lang="zh-CN" altLang="en-US" sz="2400">
                <a:latin typeface="微软雅黑" panose="020B0503020204020204" charset="-122"/>
                <a:ea typeface="微软雅黑" panose="020B0503020204020204" charset="-122"/>
                <a:sym typeface="+mn-ea"/>
              </a:rPr>
              <a:t>平行墙面式</a:t>
            </a:r>
            <a:r>
              <a:rPr lang="zh-CN" altLang="en-US" sz="2400">
                <a:latin typeface="微软雅黑" panose="020B0503020204020204" charset="-122"/>
                <a:ea typeface="微软雅黑" panose="020B0503020204020204" charset="-122"/>
              </a:rPr>
              <a:t>招牌</a:t>
            </a:r>
          </a:p>
        </p:txBody>
      </p:sp>
      <p:pic>
        <p:nvPicPr>
          <p:cNvPr id="27" name="图片 3"/>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a:xfrm>
            <a:off x="62230" y="3052445"/>
            <a:ext cx="5955665" cy="2983230"/>
          </a:xfrm>
          <a:prstGeom prst="rect">
            <a:avLst/>
          </a:prstGeom>
          <a:noFill/>
        </p:spPr>
      </p:pic>
      <p:pic>
        <p:nvPicPr>
          <p:cNvPr id="23" name="图片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078855" y="3051810"/>
            <a:ext cx="6047740" cy="29845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noEditPoints="1"/>
          </p:cNvSpPr>
          <p:nvPr/>
        </p:nvSpPr>
        <p:spPr bwMode="auto">
          <a:xfrm>
            <a:off x="432435" y="482600"/>
            <a:ext cx="942975" cy="439420"/>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3" name="文本框 2"/>
          <p:cNvSpPr txBox="1"/>
          <p:nvPr/>
        </p:nvSpPr>
        <p:spPr>
          <a:xfrm>
            <a:off x="1375410" y="441325"/>
            <a:ext cx="2511425" cy="521970"/>
          </a:xfrm>
          <a:prstGeom prst="rect">
            <a:avLst/>
          </a:prstGeom>
          <a:noFill/>
        </p:spPr>
        <p:txBody>
          <a:bodyPr wrap="square" rtlCol="0">
            <a:spAutoFit/>
            <a:scene3d>
              <a:camera prst="orthographicFront"/>
              <a:lightRig rig="threePt" dir="t"/>
            </a:scene3d>
          </a:bodyPr>
          <a:lstStyle/>
          <a:p>
            <a:r>
              <a:rPr lang="en-US"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2.2  </a:t>
            </a:r>
            <a:r>
              <a:rPr lang="zh-CN" altLang="zh-CN" sz="2800" i="1">
                <a:solidFill>
                  <a:schemeClr val="tx1"/>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微软雅黑" panose="020B0503020204020204" charset="-122"/>
              </a:rPr>
              <a:t>招牌分类</a:t>
            </a:r>
          </a:p>
        </p:txBody>
      </p:sp>
      <p:sp>
        <p:nvSpPr>
          <p:cNvPr id="7" name="Freeform 128"/>
          <p:cNvSpPr>
            <a:spLocks noEditPoints="1"/>
          </p:cNvSpPr>
          <p:nvPr/>
        </p:nvSpPr>
        <p:spPr bwMode="auto">
          <a:xfrm flipH="1">
            <a:off x="157480" y="1362075"/>
            <a:ext cx="2129790" cy="975360"/>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1"/>
          </a:solidFill>
          <a:ln w="9525">
            <a:solidFill>
              <a:srgbClr val="232221"/>
            </a:solidFill>
            <a:round/>
          </a:ln>
        </p:spPr>
        <p:txBody>
          <a:bodyPr vert="horz" wrap="square" lIns="0" tIns="36195" rIns="0" bIns="0" numCol="1" anchor="t" anchorCtr="0" compatLnSpc="1"/>
          <a:lstStyle/>
          <a:p>
            <a:pPr algn="ctr"/>
            <a:r>
              <a:rPr lang="zh-CN" altLang="en-US" sz="2400">
                <a:latin typeface="微软雅黑" panose="020B0503020204020204" charset="-122"/>
                <a:ea typeface="微软雅黑" panose="020B0503020204020204" charset="-122"/>
                <a:sym typeface="+mn-ea"/>
              </a:rPr>
              <a:t>垂直墙面式（外飘）招牌</a:t>
            </a:r>
            <a:endParaRPr lang="en-US" altLang="zh-CN" sz="2400">
              <a:latin typeface="微软雅黑" panose="020B0503020204020204" charset="-122"/>
              <a:ea typeface="微软雅黑" panose="020B0503020204020204" charset="-122"/>
              <a:sym typeface="+mn-ea"/>
            </a:endParaRPr>
          </a:p>
        </p:txBody>
      </p:sp>
      <p:sp>
        <p:nvSpPr>
          <p:cNvPr id="8" name="文本框 7"/>
          <p:cNvSpPr txBox="1"/>
          <p:nvPr/>
        </p:nvSpPr>
        <p:spPr>
          <a:xfrm>
            <a:off x="2494280" y="1407795"/>
            <a:ext cx="9457055" cy="829945"/>
          </a:xfrm>
          <a:prstGeom prst="rect">
            <a:avLst/>
          </a:prstGeom>
          <a:noFill/>
          <a:ln w="31750" cmpd="sng">
            <a:solidFill>
              <a:schemeClr val="tx1"/>
            </a:solidFill>
            <a:prstDash val="sysDash"/>
          </a:ln>
        </p:spPr>
        <p:txBody>
          <a:bodyPr wrap="square" rtlCol="0">
            <a:spAutoFit/>
          </a:bodyPr>
          <a:lstStyle/>
          <a:p>
            <a:r>
              <a:rPr lang="zh-CN" altLang="en-US" sz="2400">
                <a:latin typeface="微软雅黑" panose="020B0503020204020204" charset="-122"/>
                <a:ea typeface="微软雅黑" panose="020B0503020204020204" charset="-122"/>
                <a:sym typeface="+mn-ea"/>
              </a:rPr>
              <a:t>用于表明机关团体、企事业单位和其他组织的名称、标识和字号等的招牌称为单位名称招牌。</a:t>
            </a:r>
          </a:p>
        </p:txBody>
      </p:sp>
      <p:pic>
        <p:nvPicPr>
          <p:cNvPr id="19" name="图片 9"/>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a:xfrm>
            <a:off x="2287270" y="2409190"/>
            <a:ext cx="7618095" cy="421386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REFSHAPE" val="629139964"/>
  <p:tag name="KSO_WM_UNIT_PLACING_PICTURE_USER_VIEWPORT" val="{&quot;height&quot;:3840,&quot;width&quot;:7665}"/>
</p:tagLst>
</file>

<file path=ppt/tags/tag2.xml><?xml version="1.0" encoding="utf-8"?>
<p:tagLst xmlns:a="http://schemas.openxmlformats.org/drawingml/2006/main" xmlns:r="http://schemas.openxmlformats.org/officeDocument/2006/relationships" xmlns:p="http://schemas.openxmlformats.org/presentationml/2006/main">
  <p:tag name="REFSHAPE" val="629138876"/>
  <p:tag name="KSO_WM_UNIT_PLACING_PICTURE_USER_VIEWPORT" val="{&quot;height&quot;:4140,&quot;width&quot;:7485}"/>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2715</Words>
  <Application>Microsoft Office PowerPoint</Application>
  <PresentationFormat>自定义</PresentationFormat>
  <Paragraphs>158</Paragraphs>
  <Slides>35</Slides>
  <Notes>0</Notes>
  <HiddenSlides>0</HiddenSlides>
  <MMClips>0</MMClips>
  <ScaleCrop>false</ScaleCrop>
  <HeadingPairs>
    <vt:vector size="4" baseType="variant">
      <vt:variant>
        <vt:lpstr>主题</vt:lpstr>
      </vt:variant>
      <vt:variant>
        <vt:i4>1</vt:i4>
      </vt:variant>
      <vt:variant>
        <vt:lpstr>幻灯片标题</vt:lpstr>
      </vt:variant>
      <vt:variant>
        <vt:i4>35</vt:i4>
      </vt:variant>
    </vt:vector>
  </HeadingPairs>
  <TitlesOfParts>
    <vt:vector size="36" baseType="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高子良</dc:creator>
  <cp:lastModifiedBy>PC</cp:lastModifiedBy>
  <cp:revision>87</cp:revision>
  <dcterms:created xsi:type="dcterms:W3CDTF">2019-11-28T15:45:00Z</dcterms:created>
  <dcterms:modified xsi:type="dcterms:W3CDTF">2019-12-24T07:20:53Z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2052-11.1.0.9209</vt:lpwstr>
  </property>
</Properties>
</file>